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0.png" ContentType="image/png"/>
  <Override PartName="/ppt/media/image1.jpeg" ContentType="image/jpeg"/>
  <Override PartName="/ppt/media/image12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13.png" ContentType="image/png"/>
  <Override PartName="/ppt/media/image35.png" ContentType="image/png"/>
  <Override PartName="/ppt/media/image5.jpeg" ContentType="image/jpeg"/>
  <Override PartName="/ppt/media/image40.png" ContentType="image/png"/>
  <Override PartName="/ppt/media/image30.png" ContentType="image/png"/>
  <Override PartName="/ppt/media/image38.png" ContentType="image/png"/>
  <Override PartName="/ppt/media/image8.jpeg" ContentType="image/jpeg"/>
  <Override PartName="/ppt/media/image28.png" ContentType="image/png"/>
  <Override PartName="/ppt/media/image42.png" ContentType="image/png"/>
  <Override PartName="/ppt/media/image31.png" ContentType="image/png"/>
  <Override PartName="/ppt/media/image29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7.png" ContentType="image/png"/>
  <Override PartName="/ppt/media/image37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343977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3600" spc="-1" strike="noStrike">
                <a:latin typeface="Arial"/>
              </a:rPr>
              <a:t>Clique para mover o slide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5A57AE3-0962-43AB-B3DA-510CE12D90BE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@Gabriel Pereira- Abertura 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C246AA6-051A-4581-BEF4-746792D0CBEF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@Gabriel Amaral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98D995F-6AB0-4E4F-B0B6-6491A43701D5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Pereira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A28A65D-30B3-48A5-ADF8-A7142682E1DF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Colocar a imagem com tranparencia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ECE7FCE-68E4-444C-BD0F-47DF859E3BC7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Amaral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A785DA5-90C6-4D43-85AF-CF2022B2A014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Amaral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- Estamos falando do Java 11, Java 16(Confirmar versão) tem uma feature semelhante chamada de record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658FA4C-9199-4481-B74E-80B5CE23D697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Pereira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A2A2D83-641C-4E10-9329-C262BC23605F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@Gabriel Amaral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8754649-7E4D-4866-B60A-48ADE91C8CB4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@Gabriel Pereira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D552E40-050B-4452-9D36-D44F2597A901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@Gabriel Pereira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03A7A61-B65C-4757-B2B6-BB9C116F4FD1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Amaral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34C95D6-9B0E-43AF-964A-D925EFDD918D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@Gabriel Pereira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5DD65C5-51AB-46B6-BB6C-25A6A529DD70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@Gabriel Amaral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31944D2-5C4E-4E76-9F94-A4E71B2203CE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Pereira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Conceito do Java e Koltin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E24F83B-0392-4467-AE10-2B6939130A2C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Colocar a imagem com tranparencia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43AF1AF-BC52-4302-B5A5-F97BBAA5F6E8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Pereira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Conceito do Java e Koltin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494E2CE-BD8A-425A-BA66-DABF4B05037A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Pereira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Conceito do Java e Koltin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Amaral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Focamos no Java 11 por ser a ultima LTS e é a versão que utilizamos em produção para os serviços construidos recentemente.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6EDB915-FE58-41C3-A431-440A16D50571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Colocar a imagem com tranparencia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301ECDB0-D7F5-4E40-9B3C-F37B8E068087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@Gabriel Amaral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-Iteroperabilidade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35CF4D6-1816-45A1-A238-0D921147CA3B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405432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96024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76424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902412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50400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76424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902412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504000" y="1008000"/>
            <a:ext cx="12600000" cy="58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1260000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216000" y="335880"/>
            <a:ext cx="9791280" cy="211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504000" y="1008000"/>
            <a:ext cx="12600000" cy="58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96024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04000" y="405432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96024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76424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902412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50400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76424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902412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504000" y="1008000"/>
            <a:ext cx="12600000" cy="58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1260000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1260000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ubTitle"/>
          </p:nvPr>
        </p:nvSpPr>
        <p:spPr>
          <a:xfrm>
            <a:off x="216000" y="335880"/>
            <a:ext cx="9791280" cy="211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96024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04000" y="405432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96024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76424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902412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50400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body"/>
          </p:nvPr>
        </p:nvSpPr>
        <p:spPr>
          <a:xfrm>
            <a:off x="476424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body"/>
          </p:nvPr>
        </p:nvSpPr>
        <p:spPr>
          <a:xfrm>
            <a:off x="902412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504000" y="1008000"/>
            <a:ext cx="12600000" cy="5832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1260000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216000" y="335880"/>
            <a:ext cx="9791280" cy="211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96024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04000" y="405432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96024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76424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9024120" y="100800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0400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476424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9024120" y="4054320"/>
            <a:ext cx="40568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216000" y="335880"/>
            <a:ext cx="9791280" cy="211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960240" y="405432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16000" y="307800"/>
            <a:ext cx="9791280" cy="5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6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960240" y="1008000"/>
            <a:ext cx="614844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000" y="4054320"/>
            <a:ext cx="12600000" cy="2781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16000" y="335880"/>
            <a:ext cx="979128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3600" spc="-1" strike="noStrike">
                <a:latin typeface="Arial"/>
              </a:rPr>
              <a:t>Clique para editar o formato do texto do título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008000"/>
            <a:ext cx="12600000" cy="58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" name="Imagem 21_3" descr=""/>
          <p:cNvPicPr/>
          <p:nvPr/>
        </p:nvPicPr>
        <p:blipFill>
          <a:blip r:embed="rId2">
            <a:lum contrast="-80000"/>
            <a:alphaModFix amt="60000"/>
          </a:blip>
          <a:stretch/>
        </p:blipFill>
        <p:spPr>
          <a:xfrm>
            <a:off x="2520" y="73800"/>
            <a:ext cx="13438440" cy="748620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-720" y="0"/>
            <a:ext cx="1722600" cy="180000"/>
          </a:xfrm>
          <a:prstGeom prst="rect">
            <a:avLst/>
          </a:prstGeom>
          <a:solidFill>
            <a:srgbClr val="c22821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1669680" y="0"/>
            <a:ext cx="1722600" cy="180000"/>
          </a:xfrm>
          <a:prstGeom prst="rect">
            <a:avLst/>
          </a:prstGeom>
          <a:solidFill>
            <a:srgbClr val="e351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>
            <a:off x="3356280" y="0"/>
            <a:ext cx="1722600" cy="180000"/>
          </a:xfrm>
          <a:prstGeom prst="rect">
            <a:avLst/>
          </a:prstGeom>
          <a:solidFill>
            <a:srgbClr val="f3b63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5026680" y="0"/>
            <a:ext cx="1722600" cy="180000"/>
          </a:xfrm>
          <a:prstGeom prst="rect">
            <a:avLst/>
          </a:prstGeom>
          <a:solidFill>
            <a:srgbClr val="094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7"/>
          <p:cNvSpPr/>
          <p:nvPr/>
        </p:nvSpPr>
        <p:spPr>
          <a:xfrm>
            <a:off x="6713280" y="0"/>
            <a:ext cx="1722600" cy="180000"/>
          </a:xfrm>
          <a:prstGeom prst="rect">
            <a:avLst/>
          </a:prstGeom>
          <a:solidFill>
            <a:srgbClr val="2e483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>
            <a:off x="8383680" y="0"/>
            <a:ext cx="1722600" cy="180000"/>
          </a:xfrm>
          <a:prstGeom prst="rect">
            <a:avLst/>
          </a:prstGeom>
          <a:solidFill>
            <a:srgbClr val="004c9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9"/>
          <p:cNvSpPr/>
          <p:nvPr/>
        </p:nvSpPr>
        <p:spPr>
          <a:xfrm>
            <a:off x="10070280" y="0"/>
            <a:ext cx="1722600" cy="180000"/>
          </a:xfrm>
          <a:prstGeom prst="rect">
            <a:avLst/>
          </a:prstGeom>
          <a:solidFill>
            <a:srgbClr val="152a3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11740680" y="0"/>
            <a:ext cx="1722600" cy="180000"/>
          </a:xfrm>
          <a:prstGeom prst="rect">
            <a:avLst/>
          </a:prstGeom>
          <a:solidFill>
            <a:srgbClr val="402b3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m 2_0" descr=""/>
          <p:cNvPicPr/>
          <p:nvPr/>
        </p:nvPicPr>
        <p:blipFill>
          <a:blip r:embed="rId2">
            <a:lum contrast="-80000"/>
            <a:alphaModFix amt="40000"/>
          </a:blip>
          <a:srcRect l="0" t="0" r="0" b="25002"/>
          <a:stretch/>
        </p:blipFill>
        <p:spPr>
          <a:xfrm>
            <a:off x="720" y="720"/>
            <a:ext cx="13438440" cy="7558200"/>
          </a:xfrm>
          <a:prstGeom prst="rect">
            <a:avLst/>
          </a:prstGeom>
          <a:ln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71760" y="301320"/>
            <a:ext cx="1209528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71760" y="1768680"/>
            <a:ext cx="12095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93960" y="700668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4"/>
          <a:stretch/>
        </p:blipFill>
        <p:spPr>
          <a:xfrm>
            <a:off x="12938040" y="7087680"/>
            <a:ext cx="360000" cy="36468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-720" y="0"/>
            <a:ext cx="1722600" cy="180000"/>
          </a:xfrm>
          <a:prstGeom prst="rect">
            <a:avLst/>
          </a:prstGeom>
          <a:solidFill>
            <a:srgbClr val="c22821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4"/>
          <p:cNvSpPr/>
          <p:nvPr/>
        </p:nvSpPr>
        <p:spPr>
          <a:xfrm>
            <a:off x="1669680" y="0"/>
            <a:ext cx="1722600" cy="180000"/>
          </a:xfrm>
          <a:prstGeom prst="rect">
            <a:avLst/>
          </a:prstGeom>
          <a:solidFill>
            <a:srgbClr val="e351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5"/>
          <p:cNvSpPr/>
          <p:nvPr/>
        </p:nvSpPr>
        <p:spPr>
          <a:xfrm>
            <a:off x="3356280" y="0"/>
            <a:ext cx="1722600" cy="180000"/>
          </a:xfrm>
          <a:prstGeom prst="rect">
            <a:avLst/>
          </a:prstGeom>
          <a:solidFill>
            <a:srgbClr val="f3b63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6"/>
          <p:cNvSpPr/>
          <p:nvPr/>
        </p:nvSpPr>
        <p:spPr>
          <a:xfrm>
            <a:off x="5026680" y="0"/>
            <a:ext cx="1722600" cy="180000"/>
          </a:xfrm>
          <a:prstGeom prst="rect">
            <a:avLst/>
          </a:prstGeom>
          <a:solidFill>
            <a:srgbClr val="094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7"/>
          <p:cNvSpPr/>
          <p:nvPr/>
        </p:nvSpPr>
        <p:spPr>
          <a:xfrm>
            <a:off x="6713280" y="0"/>
            <a:ext cx="1722600" cy="180000"/>
          </a:xfrm>
          <a:prstGeom prst="rect">
            <a:avLst/>
          </a:prstGeom>
          <a:solidFill>
            <a:srgbClr val="2e483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8"/>
          <p:cNvSpPr/>
          <p:nvPr/>
        </p:nvSpPr>
        <p:spPr>
          <a:xfrm>
            <a:off x="8383680" y="0"/>
            <a:ext cx="1722600" cy="180000"/>
          </a:xfrm>
          <a:prstGeom prst="rect">
            <a:avLst/>
          </a:prstGeom>
          <a:solidFill>
            <a:srgbClr val="004c9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9"/>
          <p:cNvSpPr/>
          <p:nvPr/>
        </p:nvSpPr>
        <p:spPr>
          <a:xfrm>
            <a:off x="10070280" y="0"/>
            <a:ext cx="1722600" cy="180000"/>
          </a:xfrm>
          <a:prstGeom prst="rect">
            <a:avLst/>
          </a:prstGeom>
          <a:solidFill>
            <a:srgbClr val="152a3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10"/>
          <p:cNvSpPr/>
          <p:nvPr/>
        </p:nvSpPr>
        <p:spPr>
          <a:xfrm>
            <a:off x="11740680" y="0"/>
            <a:ext cx="1722600" cy="180000"/>
          </a:xfrm>
          <a:prstGeom prst="rect">
            <a:avLst/>
          </a:prstGeom>
          <a:solidFill>
            <a:srgbClr val="402b3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m 2_0" descr=""/>
          <p:cNvPicPr/>
          <p:nvPr/>
        </p:nvPicPr>
        <p:blipFill>
          <a:blip r:embed="rId2">
            <a:lum contrast="-80000"/>
            <a:alphaModFix amt="40000"/>
          </a:blip>
          <a:srcRect l="0" t="0" r="0" b="25002"/>
          <a:stretch/>
        </p:blipFill>
        <p:spPr>
          <a:xfrm>
            <a:off x="1080" y="1080"/>
            <a:ext cx="13438440" cy="7558200"/>
          </a:xfrm>
          <a:prstGeom prst="rect">
            <a:avLst/>
          </a:prstGeom>
          <a:ln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body"/>
          </p:nvPr>
        </p:nvSpPr>
        <p:spPr>
          <a:xfrm>
            <a:off x="576000" y="864000"/>
            <a:ext cx="2087280" cy="100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93960" y="70063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12938040" y="7087320"/>
            <a:ext cx="360000" cy="364680"/>
          </a:xfrm>
          <a:prstGeom prst="rect">
            <a:avLst/>
          </a:prstGeom>
          <a:ln>
            <a:noFill/>
          </a:ln>
        </p:spPr>
      </p:pic>
      <p:sp>
        <p:nvSpPr>
          <p:cNvPr id="100" name="PlaceHolder 2"/>
          <p:cNvSpPr>
            <a:spLocks noGrp="1"/>
          </p:cNvSpPr>
          <p:nvPr>
            <p:ph type="title"/>
          </p:nvPr>
        </p:nvSpPr>
        <p:spPr>
          <a:xfrm>
            <a:off x="7272000" y="4104000"/>
            <a:ext cx="5567040" cy="229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-720" y="0"/>
            <a:ext cx="1722600" cy="180000"/>
          </a:xfrm>
          <a:prstGeom prst="rect">
            <a:avLst/>
          </a:prstGeom>
          <a:solidFill>
            <a:srgbClr val="c22821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1669680" y="0"/>
            <a:ext cx="1722600" cy="180000"/>
          </a:xfrm>
          <a:prstGeom prst="rect">
            <a:avLst/>
          </a:prstGeom>
          <a:solidFill>
            <a:srgbClr val="e351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3356280" y="0"/>
            <a:ext cx="1722600" cy="180000"/>
          </a:xfrm>
          <a:prstGeom prst="rect">
            <a:avLst/>
          </a:prstGeom>
          <a:solidFill>
            <a:srgbClr val="f3b63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6"/>
          <p:cNvSpPr/>
          <p:nvPr/>
        </p:nvSpPr>
        <p:spPr>
          <a:xfrm>
            <a:off x="5026680" y="0"/>
            <a:ext cx="1722600" cy="180000"/>
          </a:xfrm>
          <a:prstGeom prst="rect">
            <a:avLst/>
          </a:prstGeom>
          <a:solidFill>
            <a:srgbClr val="094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7"/>
          <p:cNvSpPr/>
          <p:nvPr/>
        </p:nvSpPr>
        <p:spPr>
          <a:xfrm>
            <a:off x="6713280" y="0"/>
            <a:ext cx="1722600" cy="180000"/>
          </a:xfrm>
          <a:prstGeom prst="rect">
            <a:avLst/>
          </a:prstGeom>
          <a:solidFill>
            <a:srgbClr val="2e483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8"/>
          <p:cNvSpPr/>
          <p:nvPr/>
        </p:nvSpPr>
        <p:spPr>
          <a:xfrm>
            <a:off x="8383680" y="0"/>
            <a:ext cx="1722600" cy="180000"/>
          </a:xfrm>
          <a:prstGeom prst="rect">
            <a:avLst/>
          </a:prstGeom>
          <a:solidFill>
            <a:srgbClr val="004c9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9"/>
          <p:cNvSpPr/>
          <p:nvPr/>
        </p:nvSpPr>
        <p:spPr>
          <a:xfrm>
            <a:off x="10070280" y="0"/>
            <a:ext cx="1722600" cy="180000"/>
          </a:xfrm>
          <a:prstGeom prst="rect">
            <a:avLst/>
          </a:prstGeom>
          <a:solidFill>
            <a:srgbClr val="152a3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/>
          <p:cNvSpPr/>
          <p:nvPr/>
        </p:nvSpPr>
        <p:spPr>
          <a:xfrm>
            <a:off x="11740680" y="0"/>
            <a:ext cx="1722600" cy="180000"/>
          </a:xfrm>
          <a:prstGeom prst="rect">
            <a:avLst/>
          </a:prstGeom>
          <a:solidFill>
            <a:srgbClr val="402b3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m 21_3" descr=""/>
          <p:cNvPicPr/>
          <p:nvPr/>
        </p:nvPicPr>
        <p:blipFill>
          <a:blip r:embed="rId2">
            <a:lum contrast="-80000"/>
            <a:alphaModFix amt="60000"/>
          </a:blip>
          <a:stretch/>
        </p:blipFill>
        <p:spPr>
          <a:xfrm>
            <a:off x="2160" y="73440"/>
            <a:ext cx="13438440" cy="7486200"/>
          </a:xfrm>
          <a:prstGeom prst="rect">
            <a:avLst/>
          </a:prstGeom>
          <a:ln>
            <a:noFill/>
          </a:ln>
        </p:spPr>
      </p:pic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671760" y="1768680"/>
            <a:ext cx="12095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241920" y="157320"/>
            <a:ext cx="511056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>
            <a:off x="6627960" y="1503000"/>
            <a:ext cx="6629760" cy="5744520"/>
          </a:xfrm>
          <a:prstGeom prst="rect">
            <a:avLst/>
          </a:prstGeom>
          <a:noFill/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PlaceHolder 4"/>
          <p:cNvSpPr>
            <a:spLocks noGrp="1"/>
          </p:cNvSpPr>
          <p:nvPr>
            <p:ph type="title"/>
          </p:nvPr>
        </p:nvSpPr>
        <p:spPr>
          <a:xfrm>
            <a:off x="671760" y="301320"/>
            <a:ext cx="1209528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93960" y="700668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4"/>
          <a:stretch/>
        </p:blipFill>
        <p:spPr>
          <a:xfrm>
            <a:off x="12938040" y="7087680"/>
            <a:ext cx="360000" cy="364680"/>
          </a:xfrm>
          <a:prstGeom prst="rect">
            <a:avLst/>
          </a:prstGeom>
          <a:ln>
            <a:noFill/>
          </a:ln>
        </p:spPr>
      </p:pic>
      <p:sp>
        <p:nvSpPr>
          <p:cNvPr id="152" name="CustomShape 5"/>
          <p:cNvSpPr/>
          <p:nvPr/>
        </p:nvSpPr>
        <p:spPr>
          <a:xfrm>
            <a:off x="-360" y="0"/>
            <a:ext cx="1722600" cy="180000"/>
          </a:xfrm>
          <a:prstGeom prst="rect">
            <a:avLst/>
          </a:prstGeom>
          <a:solidFill>
            <a:srgbClr val="c22821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6"/>
          <p:cNvSpPr/>
          <p:nvPr/>
        </p:nvSpPr>
        <p:spPr>
          <a:xfrm>
            <a:off x="1670040" y="0"/>
            <a:ext cx="1722600" cy="180000"/>
          </a:xfrm>
          <a:prstGeom prst="rect">
            <a:avLst/>
          </a:prstGeom>
          <a:solidFill>
            <a:srgbClr val="e351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7"/>
          <p:cNvSpPr/>
          <p:nvPr/>
        </p:nvSpPr>
        <p:spPr>
          <a:xfrm>
            <a:off x="3356640" y="0"/>
            <a:ext cx="1722600" cy="180000"/>
          </a:xfrm>
          <a:prstGeom prst="rect">
            <a:avLst/>
          </a:prstGeom>
          <a:solidFill>
            <a:srgbClr val="f3b63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8"/>
          <p:cNvSpPr/>
          <p:nvPr/>
        </p:nvSpPr>
        <p:spPr>
          <a:xfrm>
            <a:off x="5027040" y="0"/>
            <a:ext cx="1722600" cy="180000"/>
          </a:xfrm>
          <a:prstGeom prst="rect">
            <a:avLst/>
          </a:prstGeom>
          <a:solidFill>
            <a:srgbClr val="094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9"/>
          <p:cNvSpPr/>
          <p:nvPr/>
        </p:nvSpPr>
        <p:spPr>
          <a:xfrm>
            <a:off x="6713640" y="0"/>
            <a:ext cx="1722600" cy="180000"/>
          </a:xfrm>
          <a:prstGeom prst="rect">
            <a:avLst/>
          </a:prstGeom>
          <a:solidFill>
            <a:srgbClr val="2e483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0"/>
          <p:cNvSpPr/>
          <p:nvPr/>
        </p:nvSpPr>
        <p:spPr>
          <a:xfrm>
            <a:off x="8384040" y="0"/>
            <a:ext cx="1722600" cy="180000"/>
          </a:xfrm>
          <a:prstGeom prst="rect">
            <a:avLst/>
          </a:prstGeom>
          <a:solidFill>
            <a:srgbClr val="004c9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1"/>
          <p:cNvSpPr/>
          <p:nvPr/>
        </p:nvSpPr>
        <p:spPr>
          <a:xfrm>
            <a:off x="10070640" y="0"/>
            <a:ext cx="1722600" cy="180000"/>
          </a:xfrm>
          <a:prstGeom prst="rect">
            <a:avLst/>
          </a:prstGeom>
          <a:solidFill>
            <a:srgbClr val="152a3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2"/>
          <p:cNvSpPr/>
          <p:nvPr/>
        </p:nvSpPr>
        <p:spPr>
          <a:xfrm>
            <a:off x="11741040" y="0"/>
            <a:ext cx="1722600" cy="180000"/>
          </a:xfrm>
          <a:prstGeom prst="rect">
            <a:avLst/>
          </a:prstGeom>
          <a:solidFill>
            <a:srgbClr val="402b3c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mailto:gabrielgps2510@gmail.com" TargetMode="External"/><Relationship Id="rId2" Type="http://schemas.openxmlformats.org/officeDocument/2006/relationships/hyperlink" Target="mailto:gabrielgps2510@gmail.com" TargetMode="External"/><Relationship Id="rId3" Type="http://schemas.openxmlformats.org/officeDocument/2006/relationships/hyperlink" Target="mailto:gabrielgps2510@gmail.com" TargetMode="External"/><Relationship Id="rId4" Type="http://schemas.openxmlformats.org/officeDocument/2006/relationships/hyperlink" Target="https://github.com/Gabrielgps25/meetup-kotlin-java-differences-features" TargetMode="External"/><Relationship Id="rId5" Type="http://schemas.openxmlformats.org/officeDocument/2006/relationships/hyperlink" Target="https://play.kotlinlang.org/hands-on/overview" TargetMode="External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312000" y="1803960"/>
            <a:ext cx="10471320" cy="294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4800" spc="-1" strike="noStrike">
                <a:solidFill>
                  <a:srgbClr val="10243e"/>
                </a:solidFill>
                <a:latin typeface="Arial"/>
                <a:ea typeface="DejaVu Sans"/>
              </a:rPr>
              <a:t>Buscando a interoperabilidade</a:t>
            </a:r>
            <a:endParaRPr b="0" lang="pt-BR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800" spc="-1" strike="noStrike">
                <a:solidFill>
                  <a:srgbClr val="10243e"/>
                </a:solidFill>
                <a:latin typeface="Arial"/>
                <a:ea typeface="DejaVu Sans"/>
              </a:rPr>
              <a:t>entre Java, JVM e Kotlin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03" name="Line 2"/>
          <p:cNvSpPr/>
          <p:nvPr/>
        </p:nvSpPr>
        <p:spPr>
          <a:xfrm>
            <a:off x="3887640" y="1728000"/>
            <a:ext cx="360" cy="3430800"/>
          </a:xfrm>
          <a:prstGeom prst="line">
            <a:avLst/>
          </a:prstGeom>
          <a:ln w="38160">
            <a:solidFill>
              <a:srgbClr val="10243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540000" y="2093400"/>
            <a:ext cx="2412000" cy="244260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720000" y="5966640"/>
            <a:ext cx="5311800" cy="144936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6336000" y="7704000"/>
            <a:ext cx="5976000" cy="115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8676000" y="6444000"/>
            <a:ext cx="3858840" cy="48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Null Safe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369440" y="4368960"/>
            <a:ext cx="467856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l = b!!.length</a:t>
            </a:r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 // If b is null throws NPE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1179360" y="3771000"/>
            <a:ext cx="241488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The !! operator</a:t>
            </a:r>
            <a:r>
              <a:rPr b="0" lang="hi-IN" sz="2400" spc="-1" strike="noStrike">
                <a:solidFill>
                  <a:srgbClr val="10243e"/>
                </a:solidFill>
                <a:latin typeface="Arial"/>
                <a:cs typeface="DejaVu Sans"/>
              </a:rPr>
              <a:t>﻿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7836480" y="5831280"/>
            <a:ext cx="4821840" cy="13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Regular casts results into a ClassCastException if 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the object is not of the target type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returns null if the attempt was not successful</a:t>
            </a:r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aInt: Int? = a </a:t>
            </a: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as?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Int 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7880040" y="5278320"/>
            <a:ext cx="188208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Safe casts</a:t>
            </a:r>
            <a:r>
              <a:rPr b="0" lang="hi-IN" sz="2400" spc="-1" strike="noStrike">
                <a:solidFill>
                  <a:srgbClr val="10243e"/>
                </a:solidFill>
                <a:latin typeface="Arial"/>
                <a:cs typeface="DejaVu Sans"/>
              </a:rPr>
              <a:t>﻿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7994880" y="4355280"/>
            <a:ext cx="341208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l = b?.length ?: -</a:t>
            </a:r>
            <a:r>
              <a:rPr b="0" lang="pt-BR" sz="13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1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7880040" y="3772800"/>
            <a:ext cx="241488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Elvis operator</a:t>
            </a:r>
            <a:r>
              <a:rPr b="0" lang="hi-IN" sz="2400" spc="-1" strike="noStrike">
                <a:solidFill>
                  <a:srgbClr val="10243e"/>
                </a:solidFill>
                <a:latin typeface="Arial"/>
                <a:cs typeface="DejaVu Sans"/>
              </a:rPr>
              <a:t>﻿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47" name="Line 8"/>
          <p:cNvSpPr/>
          <p:nvPr/>
        </p:nvSpPr>
        <p:spPr>
          <a:xfrm flipH="1">
            <a:off x="1286640" y="4271040"/>
            <a:ext cx="1994040" cy="36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Line 9"/>
          <p:cNvSpPr/>
          <p:nvPr/>
        </p:nvSpPr>
        <p:spPr>
          <a:xfrm flipH="1">
            <a:off x="7953480" y="4257360"/>
            <a:ext cx="1838520" cy="36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Line 10"/>
          <p:cNvSpPr/>
          <p:nvPr/>
        </p:nvSpPr>
        <p:spPr>
          <a:xfrm flipH="1">
            <a:off x="7992000" y="5700600"/>
            <a:ext cx="1368000" cy="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1"/>
          <p:cNvSpPr/>
          <p:nvPr/>
        </p:nvSpPr>
        <p:spPr>
          <a:xfrm>
            <a:off x="1297440" y="5777280"/>
            <a:ext cx="4822560" cy="13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// If you have a collection of elements of a nullable type 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// and want to filter non-null elements, you can do so 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// by using filterNotNull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nullableList: List&lt;Int?&gt; = listOf(</a:t>
            </a:r>
            <a:r>
              <a:rPr b="0" lang="pt-BR" sz="13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1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pt-BR" sz="13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2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pt-BR" sz="13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4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intList: List&lt;Int&gt; = nullableList.filterNotNull()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1" name="CustomShape 12"/>
          <p:cNvSpPr/>
          <p:nvPr/>
        </p:nvSpPr>
        <p:spPr>
          <a:xfrm>
            <a:off x="1185120" y="5276880"/>
            <a:ext cx="320688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Collection Filters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52" name="Line 13"/>
          <p:cNvSpPr/>
          <p:nvPr/>
        </p:nvSpPr>
        <p:spPr>
          <a:xfrm flipH="1">
            <a:off x="1292400" y="5775840"/>
            <a:ext cx="2235600" cy="144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4"/>
          <p:cNvSpPr/>
          <p:nvPr/>
        </p:nvSpPr>
        <p:spPr>
          <a:xfrm>
            <a:off x="1233720" y="1728000"/>
            <a:ext cx="4670280" cy="13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i="1" lang="pt-BR" sz="1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=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 </a:t>
            </a:r>
            <a:r>
              <a:rPr b="0" i="1" lang="pt-BR" sz="1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Isso não Compila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i="1" lang="pt-BR" sz="1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 =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println(name.equals(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"Gabriel"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))</a:t>
            </a:r>
            <a:br/>
            <a:br/>
            <a:r>
              <a:rPr b="0" i="1" lang="pt-BR" sz="1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Output</a:t>
            </a:r>
            <a:br/>
            <a:r>
              <a:rPr b="0" i="1" lang="pt-BR" sz="1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false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54" name="CustomShape 15"/>
          <p:cNvSpPr/>
          <p:nvPr/>
        </p:nvSpPr>
        <p:spPr>
          <a:xfrm>
            <a:off x="1215360" y="1188000"/>
            <a:ext cx="310464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Nullable Type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55" name="Line 16"/>
          <p:cNvSpPr/>
          <p:nvPr/>
        </p:nvSpPr>
        <p:spPr>
          <a:xfrm flipH="1">
            <a:off x="1314720" y="1610640"/>
            <a:ext cx="1997280" cy="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7"/>
          <p:cNvSpPr/>
          <p:nvPr/>
        </p:nvSpPr>
        <p:spPr>
          <a:xfrm>
            <a:off x="7934040" y="1758960"/>
            <a:ext cx="4678560" cy="13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a =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"Kotlin"</a:t>
            </a:r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b: String? = </a:t>
            </a: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println(b?.length)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println(a?.length) </a:t>
            </a:r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Unnecessary safe call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bob?.department?.head?.name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57" name="CustomShape 18"/>
          <p:cNvSpPr/>
          <p:nvPr/>
        </p:nvSpPr>
        <p:spPr>
          <a:xfrm>
            <a:off x="7839360" y="1188000"/>
            <a:ext cx="20934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Safe calls</a:t>
            </a:r>
            <a:r>
              <a:rPr b="0" lang="hi-IN" sz="2400" spc="-1" strike="noStrike">
                <a:solidFill>
                  <a:srgbClr val="10243e"/>
                </a:solidFill>
                <a:latin typeface="Arial"/>
                <a:cs typeface="DejaVu Sans"/>
              </a:rPr>
              <a:t>﻿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258" name="Line 19"/>
          <p:cNvSpPr/>
          <p:nvPr/>
        </p:nvSpPr>
        <p:spPr>
          <a:xfrm flipH="1">
            <a:off x="7938720" y="1610280"/>
            <a:ext cx="1362240" cy="36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241560" y="156960"/>
            <a:ext cx="573444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+ Performance com Coroutines 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60" name="Picture 91" descr=""/>
          <p:cNvPicPr/>
          <p:nvPr/>
        </p:nvPicPr>
        <p:blipFill>
          <a:blip r:embed="rId1"/>
          <a:stretch/>
        </p:blipFill>
        <p:spPr>
          <a:xfrm>
            <a:off x="9364320" y="1433880"/>
            <a:ext cx="1129320" cy="1129320"/>
          </a:xfrm>
          <a:prstGeom prst="rect">
            <a:avLst/>
          </a:prstGeom>
          <a:ln>
            <a:noFill/>
          </a:ln>
        </p:spPr>
      </p:pic>
      <p:pic>
        <p:nvPicPr>
          <p:cNvPr id="261" name="Picture 79" descr=""/>
          <p:cNvPicPr/>
          <p:nvPr/>
        </p:nvPicPr>
        <p:blipFill>
          <a:blip r:embed="rId2">
            <a:lum bright="-1000"/>
          </a:blip>
          <a:srcRect l="0" t="0" r="0" b="28651"/>
          <a:stretch/>
        </p:blipFill>
        <p:spPr>
          <a:xfrm>
            <a:off x="3076200" y="1342080"/>
            <a:ext cx="937800" cy="129348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2684520" y="2758320"/>
            <a:ext cx="1671480" cy="2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Threads</a:t>
            </a:r>
            <a:endParaRPr b="0" lang="pt-B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7400520" y="2758320"/>
            <a:ext cx="5037840" cy="2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Arial"/>
                <a:ea typeface="DejaVu Sans"/>
              </a:rPr>
              <a:t>Coroutines</a:t>
            </a:r>
            <a:endParaRPr b="0" lang="pt-B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64" name="Imagem 35" descr=""/>
          <p:cNvPicPr/>
          <p:nvPr/>
        </p:nvPicPr>
        <p:blipFill>
          <a:blip r:embed="rId3"/>
          <a:stretch/>
        </p:blipFill>
        <p:spPr>
          <a:xfrm>
            <a:off x="7764480" y="3262320"/>
            <a:ext cx="4331520" cy="2292840"/>
          </a:xfrm>
          <a:prstGeom prst="rect">
            <a:avLst/>
          </a:prstGeom>
          <a:ln>
            <a:noFill/>
          </a:ln>
        </p:spPr>
      </p:pic>
      <p:pic>
        <p:nvPicPr>
          <p:cNvPr id="265" name="Imagem 36" descr=""/>
          <p:cNvPicPr/>
          <p:nvPr/>
        </p:nvPicPr>
        <p:blipFill>
          <a:blip r:embed="rId4"/>
          <a:stretch/>
        </p:blipFill>
        <p:spPr>
          <a:xfrm>
            <a:off x="1315800" y="3262320"/>
            <a:ext cx="4444200" cy="2299320"/>
          </a:xfrm>
          <a:prstGeom prst="rect">
            <a:avLst/>
          </a:prstGeom>
          <a:ln>
            <a:noFill/>
          </a:ln>
        </p:spPr>
      </p:pic>
      <p:sp>
        <p:nvSpPr>
          <p:cNvPr id="266" name="CustomShape 4"/>
          <p:cNvSpPr/>
          <p:nvPr/>
        </p:nvSpPr>
        <p:spPr>
          <a:xfrm>
            <a:off x="1207440" y="5824440"/>
            <a:ext cx="3148560" cy="13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 é multi-thread;</a:t>
            </a:r>
            <a:endParaRPr b="0" lang="pt-BR" sz="13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 cria várias threads no SO;</a:t>
            </a:r>
            <a:endParaRPr b="0" lang="pt-BR" sz="13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SO faz Thread Scheduling;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7687800" y="5788440"/>
            <a:ext cx="4822560" cy="13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Coroutines são Rotinas Cooperativas, que executam tarefas cooperativamente em uma mesma thread;</a:t>
            </a:r>
            <a:endParaRPr b="0" lang="pt-BR" sz="13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Sem perda de tempo com Thread Scheduling;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</p:txBody>
      </p:sp>
      <p:sp>
        <p:nvSpPr>
          <p:cNvPr id="268" name="Line 6"/>
          <p:cNvSpPr/>
          <p:nvPr/>
        </p:nvSpPr>
        <p:spPr>
          <a:xfrm>
            <a:off x="6694920" y="2931480"/>
            <a:ext cx="360" cy="397368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7247880" y="3168000"/>
            <a:ext cx="5928120" cy="180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5400" spc="-1" strike="noStrike">
                <a:solidFill>
                  <a:srgbClr val="10243e"/>
                </a:solidFill>
                <a:latin typeface="Arial"/>
                <a:ea typeface="DejaVu Sans"/>
              </a:rPr>
              <a:t>Concisão </a:t>
            </a:r>
            <a:endParaRPr b="0" lang="pt-BR" sz="5400" spc="-1" strike="noStrike">
              <a:solidFill>
                <a:srgbClr val="10243e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5400" spc="-1" strike="noStrike">
                <a:solidFill>
                  <a:srgbClr val="10243e"/>
                </a:solidFill>
                <a:latin typeface="Arial"/>
                <a:ea typeface="DejaVu Sans"/>
              </a:rPr>
              <a:t>das Linguagens</a:t>
            </a:r>
            <a:endParaRPr b="0" lang="pt-BR" sz="5400" spc="-1" strike="noStrike">
              <a:solidFill>
                <a:srgbClr val="10243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1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83" descr=""/>
          <p:cNvPicPr/>
          <p:nvPr/>
        </p:nvPicPr>
        <p:blipFill>
          <a:blip r:embed="rId1">
            <a:lum bright="-1000"/>
          </a:blip>
          <a:srcRect l="0" t="0" r="0" b="28651"/>
          <a:stretch/>
        </p:blipFill>
        <p:spPr>
          <a:xfrm>
            <a:off x="1254240" y="1931040"/>
            <a:ext cx="2944080" cy="3742920"/>
          </a:xfrm>
          <a:prstGeom prst="rect">
            <a:avLst/>
          </a:prstGeom>
          <a:ln>
            <a:noFill/>
          </a:ln>
        </p:spPr>
      </p:pic>
      <p:sp>
        <p:nvSpPr>
          <p:cNvPr id="271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Data Class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72" name="Imagem 10" descr=""/>
          <p:cNvPicPr/>
          <p:nvPr/>
        </p:nvPicPr>
        <p:blipFill>
          <a:blip r:embed="rId2"/>
          <a:stretch/>
        </p:blipFill>
        <p:spPr>
          <a:xfrm>
            <a:off x="5193360" y="3277800"/>
            <a:ext cx="1331280" cy="1331280"/>
          </a:xfrm>
          <a:prstGeom prst="rect">
            <a:avLst/>
          </a:prstGeom>
          <a:ln>
            <a:noFill/>
          </a:ln>
        </p:spPr>
      </p:pic>
      <p:sp>
        <p:nvSpPr>
          <p:cNvPr id="273" name="TextShape 2"/>
          <p:cNvSpPr txBox="1"/>
          <p:nvPr/>
        </p:nvSpPr>
        <p:spPr>
          <a:xfrm>
            <a:off x="6861600" y="605880"/>
            <a:ext cx="6561720" cy="677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int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05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0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pt-BR" sz="10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Person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name,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age) 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this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name;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this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age;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0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getName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void </a:t>
            </a:r>
            <a:r>
              <a:rPr b="0" lang="pt-BR" sz="10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setName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name) 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this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name;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int </a:t>
            </a:r>
            <a:r>
              <a:rPr b="0" lang="pt-BR" sz="10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getAge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void </a:t>
            </a:r>
            <a:r>
              <a:rPr b="0" lang="pt-BR" sz="10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setAge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age) 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this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age;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@Override</a:t>
            </a:r>
            <a:br/>
            <a:r>
              <a:rPr b="0" lang="pt-BR" sz="10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boolean </a:t>
            </a:r>
            <a:r>
              <a:rPr b="0" lang="pt-BR" sz="10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equals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Object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o) 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if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this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== o)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true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if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(o ==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|| getClass() != o.getClass())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false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person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(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o;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if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!=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 !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.equals(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: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!=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false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if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!= </a:t>
            </a:r>
            <a:r>
              <a:rPr b="0" lang="pt-BR" sz="105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0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!=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!= </a:t>
            </a:r>
            <a:r>
              <a:rPr b="0" lang="pt-BR" sz="105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0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false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true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@Override</a:t>
            </a:r>
            <a:br/>
            <a:r>
              <a:rPr b="0" lang="pt-BR" sz="10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int </a:t>
            </a:r>
            <a:r>
              <a:rPr b="0" lang="pt-BR" sz="10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hashCode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result =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!=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.hashCode() : </a:t>
            </a:r>
            <a:r>
              <a:rPr b="0" lang="pt-BR" sz="105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0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result = </a:t>
            </a:r>
            <a:r>
              <a:rPr b="0" lang="pt-BR" sz="105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31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* result +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result;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@Override</a:t>
            </a:r>
            <a:br/>
            <a:r>
              <a:rPr b="0" lang="pt-BR" sz="10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0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toString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pt-BR" sz="10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"Person{"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    </a:t>
            </a:r>
            <a:r>
              <a:rPr b="0" lang="pt-BR" sz="10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"name='"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 </a:t>
            </a:r>
            <a:r>
              <a:rPr b="0" lang="pt-BR" sz="10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</a:t>
            </a:r>
            <a:r>
              <a:rPr b="0" lang="pt-BR" sz="105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\'</a:t>
            </a:r>
            <a:r>
              <a:rPr b="0" lang="pt-BR" sz="10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    </a:t>
            </a:r>
            <a:r>
              <a:rPr b="0" lang="pt-BR" sz="10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", age='"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 </a:t>
            </a:r>
            <a:r>
              <a:rPr b="0" lang="pt-BR" sz="10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</a:t>
            </a:r>
            <a:r>
              <a:rPr b="0" lang="pt-BR" sz="105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\'</a:t>
            </a:r>
            <a:r>
              <a:rPr b="0" lang="pt-BR" sz="10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    </a:t>
            </a:r>
            <a:r>
              <a:rPr b="0" lang="pt-BR" sz="10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'}'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83" descr=""/>
          <p:cNvPicPr/>
          <p:nvPr/>
        </p:nvPicPr>
        <p:blipFill>
          <a:blip r:embed="rId1">
            <a:lum bright="-1000"/>
          </a:blip>
          <a:srcRect l="0" t="0" r="0" b="28651"/>
          <a:stretch/>
        </p:blipFill>
        <p:spPr>
          <a:xfrm>
            <a:off x="392760" y="1236240"/>
            <a:ext cx="1578960" cy="210708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Data Class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76" name="Imagem 4" descr=""/>
          <p:cNvPicPr/>
          <p:nvPr/>
        </p:nvPicPr>
        <p:blipFill>
          <a:blip r:embed="rId2"/>
          <a:stretch/>
        </p:blipFill>
        <p:spPr>
          <a:xfrm>
            <a:off x="2366280" y="1982160"/>
            <a:ext cx="890280" cy="890280"/>
          </a:xfrm>
          <a:prstGeom prst="rect">
            <a:avLst/>
          </a:prstGeom>
          <a:ln>
            <a:noFill/>
          </a:ln>
        </p:spPr>
      </p:pic>
      <p:pic>
        <p:nvPicPr>
          <p:cNvPr id="277" name="Picture 86" descr=""/>
          <p:cNvPicPr/>
          <p:nvPr/>
        </p:nvPicPr>
        <p:blipFill>
          <a:blip r:embed="rId3"/>
          <a:stretch/>
        </p:blipFill>
        <p:spPr>
          <a:xfrm rot="5400000">
            <a:off x="3131640" y="1932480"/>
            <a:ext cx="1931040" cy="89028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2189880" y="3401640"/>
            <a:ext cx="2188440" cy="43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package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com.itau;</a:t>
            </a:r>
            <a:br/>
            <a:br/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lombok.*;</a:t>
            </a:r>
            <a:br/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@ToString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@EqualsAndHashCode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@AllArgsConstructor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@Getter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@Setter</a:t>
            </a:r>
            <a:br/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int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05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0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050" spc="-1" strike="noStrike">
              <a:latin typeface="Arial"/>
            </a:endParaRPr>
          </a:p>
          <a:p>
            <a:pPr algn="ctr"/>
            <a:br/>
            <a:br/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package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com.itau;</a:t>
            </a:r>
            <a:br/>
            <a:br/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lombok.Data;</a:t>
            </a:r>
            <a:br/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@Data</a:t>
            </a:r>
            <a:br/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</a:t>
            </a:r>
            <a:r>
              <a:rPr b="0" lang="pt-BR" sz="10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0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int </a:t>
            </a:r>
            <a:r>
              <a:rPr b="0" lang="pt-BR" sz="10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05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0</a:t>
            </a:r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0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1719720" y="5346720"/>
            <a:ext cx="39132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1f497d"/>
                </a:solidFill>
                <a:latin typeface="Arial"/>
                <a:ea typeface="DejaVu Sans"/>
              </a:rPr>
              <a:t>ou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9233640" y="3493080"/>
            <a:ext cx="4856760" cy="4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data class </a:t>
            </a:r>
            <a:r>
              <a:rPr b="0" lang="pt-BR" sz="11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</a:t>
            </a:r>
            <a:r>
              <a:rPr b="0" lang="pt-BR" sz="11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1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var </a:t>
            </a:r>
            <a:r>
              <a:rPr b="0" lang="pt-BR" sz="11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pt-BR" sz="11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pt-BR" sz="11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1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pt-BR" sz="11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var </a:t>
            </a:r>
            <a:r>
              <a:rPr b="0" lang="pt-BR" sz="11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</a:t>
            </a:r>
            <a:r>
              <a:rPr b="0" lang="pt-BR" sz="11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pt-BR" sz="11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Int</a:t>
            </a:r>
            <a:r>
              <a:rPr b="0" lang="pt-BR" sz="11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281" name="Picture 89" descr=""/>
          <p:cNvPicPr/>
          <p:nvPr/>
        </p:nvPicPr>
        <p:blipFill>
          <a:blip r:embed="rId4"/>
          <a:stretch/>
        </p:blipFill>
        <p:spPr>
          <a:xfrm>
            <a:off x="9676080" y="1324080"/>
            <a:ext cx="1782720" cy="1931040"/>
          </a:xfrm>
          <a:prstGeom prst="rect">
            <a:avLst/>
          </a:prstGeom>
          <a:ln>
            <a:noFill/>
          </a:ln>
        </p:spPr>
      </p:pic>
      <p:pic>
        <p:nvPicPr>
          <p:cNvPr id="282" name="Imagem 17" descr=""/>
          <p:cNvPicPr/>
          <p:nvPr/>
        </p:nvPicPr>
        <p:blipFill>
          <a:blip r:embed="rId5"/>
          <a:stretch/>
        </p:blipFill>
        <p:spPr>
          <a:xfrm flipH="1">
            <a:off x="5999760" y="3240000"/>
            <a:ext cx="1661400" cy="166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Auto Cast e Single-Expression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1534680" y="3391560"/>
            <a:ext cx="454104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static void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printValue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Object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obj) 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if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(obj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instanceof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str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obj;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System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out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.println(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5013720" y="4273560"/>
            <a:ext cx="3492360" cy="6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7425000" y="3391560"/>
            <a:ext cx="4420800" cy="87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printValue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(obj: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Any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if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(obj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is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println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(obj)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1511280" y="5019120"/>
            <a:ext cx="1007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Single-expression functions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1511280" y="2907360"/>
            <a:ext cx="10078560" cy="2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Casting VS Auto casting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9" name="CustomShape 7"/>
          <p:cNvSpPr/>
          <p:nvPr/>
        </p:nvSpPr>
        <p:spPr>
          <a:xfrm>
            <a:off x="7413120" y="5658480"/>
            <a:ext cx="37731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double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(x: Int): Int = x * </a:t>
            </a:r>
            <a:r>
              <a:rPr b="0" lang="pt-BR" sz="1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2</a:t>
            </a:r>
            <a:br/>
            <a:br/>
            <a:r>
              <a:rPr b="0" i="1" lang="pt-BR" sz="1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Declarar o tipo de retorno é opcional, </a:t>
            </a:r>
            <a:br/>
            <a:r>
              <a:rPr b="0" i="1" lang="pt-BR" sz="1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pode ser inferido pelo compilador</a:t>
            </a:r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double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(x: Int) = x * </a:t>
            </a:r>
            <a:r>
              <a:rPr b="0" lang="pt-BR" sz="1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2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90" name="CustomShape 8"/>
          <p:cNvSpPr/>
          <p:nvPr/>
        </p:nvSpPr>
        <p:spPr>
          <a:xfrm>
            <a:off x="1559160" y="5668200"/>
            <a:ext cx="2554560" cy="12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 double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x) 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x * </a:t>
            </a:r>
            <a:r>
              <a:rPr b="0" lang="pt-BR" sz="1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2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91" name="Picture 79_2" descr=""/>
          <p:cNvPicPr/>
          <p:nvPr/>
        </p:nvPicPr>
        <p:blipFill>
          <a:blip r:embed="rId1">
            <a:lum bright="-1000"/>
          </a:blip>
          <a:srcRect l="0" t="0" r="0" b="28651"/>
          <a:stretch/>
        </p:blipFill>
        <p:spPr>
          <a:xfrm>
            <a:off x="2532240" y="1244520"/>
            <a:ext cx="937800" cy="1293480"/>
          </a:xfrm>
          <a:prstGeom prst="rect">
            <a:avLst/>
          </a:prstGeom>
          <a:ln>
            <a:noFill/>
          </a:ln>
        </p:spPr>
      </p:pic>
      <p:pic>
        <p:nvPicPr>
          <p:cNvPr id="292" name="Picture 77_2" descr=""/>
          <p:cNvPicPr/>
          <p:nvPr/>
        </p:nvPicPr>
        <p:blipFill>
          <a:blip r:embed="rId2"/>
          <a:stretch/>
        </p:blipFill>
        <p:spPr>
          <a:xfrm>
            <a:off x="9411840" y="1407600"/>
            <a:ext cx="1129320" cy="112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Text Blocks e String Interpolation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5013720" y="5029560"/>
            <a:ext cx="3492360" cy="6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1511280" y="4821480"/>
            <a:ext cx="1007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String Interpolation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1511280" y="2525760"/>
            <a:ext cx="1007856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10243e"/>
                </a:solidFill>
                <a:latin typeface="Arial"/>
                <a:ea typeface="DejaVu Sans"/>
              </a:rPr>
              <a:t>Text Blocks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1566720" y="3365640"/>
            <a:ext cx="3771000" cy="13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var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html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"&lt;html&gt;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\n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 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  &lt;body&gt;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\n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    &lt;p&gt;Hello, world&lt;/p&gt;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\n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  &lt;/body&gt;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\n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"&lt;/html&gt;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\n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7402680" y="3395160"/>
            <a:ext cx="4366800" cy="16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var </a:t>
            </a:r>
            <a:r>
              <a:rPr b="0" lang="pt-BR" sz="13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html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"""</a:t>
            </a:r>
            <a:br/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  &lt;html&gt;</a:t>
            </a:r>
            <a:br/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    &lt;body&gt;</a:t>
            </a:r>
            <a:br/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     &lt;p&gt;Hello, world&lt;/p&gt;</a:t>
            </a:r>
            <a:br/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    &lt;/body&gt;</a:t>
            </a:r>
            <a:br/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  &lt;/html&gt;</a:t>
            </a:r>
            <a:br/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"""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99" name="CustomShape 7"/>
          <p:cNvSpPr/>
          <p:nvPr/>
        </p:nvSpPr>
        <p:spPr>
          <a:xfrm>
            <a:off x="7398720" y="5468400"/>
            <a:ext cx="6032520" cy="21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var </a:t>
            </a:r>
            <a:r>
              <a:rPr b="0" lang="pt-BR" sz="13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"Gabriel"</a:t>
            </a:r>
            <a:br/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</a:t>
            </a: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var </a:t>
            </a:r>
            <a:r>
              <a:rPr b="0" lang="pt-BR" sz="13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3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30</a:t>
            </a:r>
            <a:br/>
            <a:br/>
            <a:r>
              <a:rPr b="0" lang="pt-BR" sz="13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   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println(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"Name: 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$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name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, Age: 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$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age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println(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"Name: 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${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name.toUpperCase()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}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, Age: 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${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age.toDouble()</a:t>
            </a:r>
            <a:r>
              <a:rPr b="0" lang="pt-BR" sz="13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}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br/>
            <a:r>
              <a:rPr b="0" lang="pt-BR" sz="1300" spc="-1" strike="noStrike">
                <a:solidFill>
                  <a:srgbClr val="555454"/>
                </a:solidFill>
                <a:latin typeface="JetBrains Mono"/>
                <a:ea typeface="JetBrains Mono"/>
              </a:rPr>
              <a:t>//Output</a:t>
            </a:r>
            <a:br/>
            <a:r>
              <a:rPr b="0" lang="pt-BR" sz="1300" spc="-1" strike="noStrike">
                <a:solidFill>
                  <a:srgbClr val="555454"/>
                </a:solidFill>
                <a:latin typeface="JetBrains Mono"/>
                <a:ea typeface="JetBrains Mono"/>
              </a:rPr>
              <a:t>//Name: Gabriel, Age: 30</a:t>
            </a:r>
            <a:br/>
            <a:r>
              <a:rPr b="0" lang="pt-BR" sz="1300" spc="-1" strike="noStrike">
                <a:solidFill>
                  <a:srgbClr val="555454"/>
                </a:solidFill>
                <a:latin typeface="JetBrains Mono"/>
                <a:ea typeface="JetBrains Mono"/>
              </a:rPr>
              <a:t>// Name: GABRIEL, Age: 30.0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300" name="CustomShape 8"/>
          <p:cNvSpPr/>
          <p:nvPr/>
        </p:nvSpPr>
        <p:spPr>
          <a:xfrm>
            <a:off x="1543680" y="5517360"/>
            <a:ext cx="4864320" cy="31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name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"Gabriel"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Integer age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3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30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System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3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out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.println(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"Name: "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name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 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", Age: "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age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br/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System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3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out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.println(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format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"Name: %s, Age: %d"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name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.toUpperCase(),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age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.doubleValue()));</a:t>
            </a:r>
            <a:br/>
            <a:r>
              <a:rPr b="0" lang="pt-BR" sz="1300" spc="-1" strike="noStrike">
                <a:solidFill>
                  <a:srgbClr val="555454"/>
                </a:solidFill>
                <a:latin typeface="Arial"/>
                <a:ea typeface="DejaVu Sans"/>
              </a:rPr>
              <a:t>//Output</a:t>
            </a:r>
            <a:br/>
            <a:r>
              <a:rPr b="0" lang="pt-BR" sz="1300" spc="-1" strike="noStrike">
                <a:solidFill>
                  <a:srgbClr val="555454"/>
                </a:solidFill>
                <a:latin typeface="Arial"/>
                <a:ea typeface="DejaVu Sans"/>
              </a:rPr>
              <a:t>//Name: Gabriel, Age: 30</a:t>
            </a:r>
            <a:br/>
            <a:r>
              <a:rPr b="0" lang="pt-BR" sz="1300" spc="-1" strike="noStrike">
                <a:solidFill>
                  <a:srgbClr val="555454"/>
                </a:solidFill>
                <a:latin typeface="Arial"/>
                <a:ea typeface="DejaVu Sans"/>
              </a:rPr>
              <a:t>//Name: GABRIEL, Age: 30.0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301" name="Picture 79_3" descr=""/>
          <p:cNvPicPr/>
          <p:nvPr/>
        </p:nvPicPr>
        <p:blipFill>
          <a:blip r:embed="rId1">
            <a:lum bright="-1000"/>
          </a:blip>
          <a:srcRect l="0" t="0" r="0" b="28651"/>
          <a:stretch/>
        </p:blipFill>
        <p:spPr>
          <a:xfrm>
            <a:off x="2532600" y="1244880"/>
            <a:ext cx="937800" cy="1293480"/>
          </a:xfrm>
          <a:prstGeom prst="rect">
            <a:avLst/>
          </a:prstGeom>
          <a:ln>
            <a:noFill/>
          </a:ln>
        </p:spPr>
      </p:pic>
      <p:pic>
        <p:nvPicPr>
          <p:cNvPr id="302" name="Picture 77_3" descr=""/>
          <p:cNvPicPr/>
          <p:nvPr/>
        </p:nvPicPr>
        <p:blipFill>
          <a:blip r:embed="rId2"/>
          <a:stretch/>
        </p:blipFill>
        <p:spPr>
          <a:xfrm>
            <a:off x="9412200" y="1407960"/>
            <a:ext cx="1129320" cy="112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7200000" y="3276000"/>
            <a:ext cx="6432120" cy="15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10243e"/>
                </a:solidFill>
                <a:latin typeface="Arial"/>
                <a:ea typeface="DejaVu Sans"/>
              </a:rPr>
              <a:t>Features do Kotlin ausentes no Java</a:t>
            </a:r>
            <a:endParaRPr b="0" lang="pt-BR" sz="5400" spc="-1" strike="noStrike">
              <a:solidFill>
                <a:srgbClr val="10243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Inline Function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5013720" y="4777560"/>
            <a:ext cx="3492360" cy="6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5352120" y="1729080"/>
            <a:ext cx="7103880" cy="55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inline fun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pt-BR" sz="1400" spc="-1" strike="noStrike">
                <a:solidFill>
                  <a:srgbClr val="007e8a"/>
                </a:solidFill>
                <a:latin typeface="JetBrains Mono"/>
                <a:ea typeface="JetBrains Mono"/>
              </a:rPr>
              <a:t>T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measureTime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(block: () -&gt; </a:t>
            </a:r>
            <a:r>
              <a:rPr b="0" lang="pt-BR" sz="1400" spc="-1" strike="noStrike">
                <a:solidFill>
                  <a:srgbClr val="007e8a"/>
                </a:solidFill>
                <a:latin typeface="JetBrains Mono"/>
                <a:ea typeface="JetBrains Mono"/>
              </a:rPr>
              <a:t>T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):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Duration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markNow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Instant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.now()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block()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Duration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.between(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markNow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Instant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.now())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  <a:p>
            <a:endParaRPr b="0" lang="pt-BR" sz="1400" spc="-1" strike="noStrike">
              <a:latin typeface="Arial"/>
            </a:endParaRPr>
          </a:p>
          <a:p>
            <a:br/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main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</a:t>
            </a:r>
            <a:br/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measureTime </a:t>
            </a:r>
            <a:r>
              <a:rPr b="1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1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println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"Start sleep"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Thread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.sleep(</a:t>
            </a:r>
            <a:r>
              <a:rPr b="0" lang="pt-BR" sz="1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200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println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"End steep"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1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also </a:t>
            </a:r>
            <a:r>
              <a:rPr b="1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duration </a:t>
            </a:r>
            <a:r>
              <a:rPr b="1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-&gt;</a:t>
            </a:r>
            <a:br/>
            <a:r>
              <a:rPr b="1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println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"Duração: </a:t>
            </a:r>
            <a:r>
              <a:rPr b="0" lang="pt-BR" sz="14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${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duration.toNanos()</a:t>
            </a:r>
            <a:r>
              <a:rPr b="0" lang="pt-BR" sz="14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}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1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  <a:p>
            <a:br/>
            <a:r>
              <a:rPr b="0" i="1" lang="pt-BR" sz="1400" spc="-1" strike="noStrike">
                <a:solidFill>
                  <a:srgbClr val="555454"/>
                </a:solidFill>
                <a:latin typeface="JetBrains Mono"/>
                <a:ea typeface="JetBrains Mono"/>
              </a:rPr>
              <a:t>// Output</a:t>
            </a:r>
            <a:br/>
            <a:r>
              <a:rPr b="0" i="1" lang="pt-BR" sz="1400" spc="-1" strike="noStrike">
                <a:solidFill>
                  <a:srgbClr val="555454"/>
                </a:solidFill>
                <a:latin typeface="JetBrains Mono"/>
                <a:ea typeface="JetBrains Mono"/>
              </a:rPr>
              <a:t>  // start sleep</a:t>
            </a:r>
            <a:br/>
            <a:r>
              <a:rPr b="0" i="1" lang="pt-BR" sz="1400" spc="-1" strike="noStrike">
                <a:solidFill>
                  <a:srgbClr val="555454"/>
                </a:solidFill>
                <a:latin typeface="JetBrains Mono"/>
                <a:ea typeface="JetBrains Mono"/>
              </a:rPr>
              <a:t>  // End sleep</a:t>
            </a:r>
            <a:br/>
            <a:r>
              <a:rPr b="0" i="1" lang="pt-BR" sz="1400" spc="-1" strike="noStrike">
                <a:solidFill>
                  <a:srgbClr val="555454"/>
                </a:solidFill>
                <a:latin typeface="JetBrains Mono"/>
                <a:ea typeface="JetBrains Mono"/>
              </a:rPr>
              <a:t>  // Duração: 200878000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307" name="Picture 89_0" descr=""/>
          <p:cNvPicPr/>
          <p:nvPr/>
        </p:nvPicPr>
        <p:blipFill>
          <a:blip r:embed="rId1"/>
          <a:stretch/>
        </p:blipFill>
        <p:spPr>
          <a:xfrm>
            <a:off x="792360" y="2841840"/>
            <a:ext cx="1922760" cy="205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Extension Function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309" name="Picture 89" descr=""/>
          <p:cNvPicPr/>
          <p:nvPr/>
        </p:nvPicPr>
        <p:blipFill>
          <a:blip r:embed="rId1"/>
          <a:stretch/>
        </p:blipFill>
        <p:spPr>
          <a:xfrm>
            <a:off x="792000" y="2841840"/>
            <a:ext cx="1922760" cy="205416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5013720" y="4777560"/>
            <a:ext cx="3492360" cy="6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996000" y="2372040"/>
            <a:ext cx="3317760" cy="358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Any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?.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toString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():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if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this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==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"vazio"</a:t>
            </a:r>
            <a:br/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toString()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main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(args: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Array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&gt;){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var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name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 = 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"Gabriel"</a:t>
            </a:r>
            <a:br/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println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name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toString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())</a:t>
            </a:r>
            <a:br/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name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</a:t>
            </a:r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   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println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name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toString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1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//Output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1400" spc="-1" strike="noStrike">
                <a:solidFill>
                  <a:srgbClr val="3f3fbe"/>
                </a:solidFill>
                <a:latin typeface="JetBrains Mono"/>
                <a:ea typeface="JetBrains Mono"/>
              </a:rPr>
              <a:t>Gabriel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1400" spc="-1" strike="noStrike">
                <a:solidFill>
                  <a:srgbClr val="3f3fbe"/>
                </a:solidFill>
                <a:latin typeface="JetBrains Mono"/>
                <a:ea typeface="JetBrains Mono"/>
              </a:rPr>
              <a:t>vazio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8196120" y="2372040"/>
            <a:ext cx="5483880" cy="35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masked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():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regex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".[0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-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9]{3}.[0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-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9]{3}-[0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-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9]{2}"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toRegex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this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replace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regex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".***.***-**"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main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(args: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Array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&gt;){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cpf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"234.543.457-92"</a:t>
            </a:r>
            <a:br/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println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cpf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masked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1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//Output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1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234.***.***-**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41560" y="156960"/>
            <a:ext cx="511056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Whoami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1440000" y="3204000"/>
            <a:ext cx="5040000" cy="384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apiVersion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v1</a:t>
            </a:r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kind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DevSecOps Enginner</a:t>
            </a:r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metadata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name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Gabriel Pereira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job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company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Itaú Unibanco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role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Tech Lead Software Enginner</a:t>
            </a:r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spec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knoledge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DevSecOps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Java, Kotlin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Cloud RedHat, AWS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Kubernetes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social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linkedin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https://www.linkedin.com/in/gabrielgps25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github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https://github.com/gabrielgps25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email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gabrielgps2510@gmail.com</a:t>
            </a:r>
            <a:br/>
            <a:endParaRPr b="0" lang="pt-BR" sz="14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374280" y="1584000"/>
            <a:ext cx="1161720" cy="1161720"/>
          </a:xfrm>
          <a:prstGeom prst="rect">
            <a:avLst/>
          </a:prstGeom>
          <a:ln>
            <a:noFill/>
          </a:ln>
        </p:spPr>
      </p:pic>
      <p:sp>
        <p:nvSpPr>
          <p:cNvPr id="211" name="TextShape 3"/>
          <p:cNvSpPr txBox="1"/>
          <p:nvPr/>
        </p:nvSpPr>
        <p:spPr>
          <a:xfrm>
            <a:off x="7272000" y="3204000"/>
            <a:ext cx="5040000" cy="384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apiVersion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v1</a:t>
            </a:r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kind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Software Enginner</a:t>
            </a:r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metadata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name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Gabriel Amaral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job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company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Itaú Unibanco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role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Software Enginner Specialist</a:t>
            </a:r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spec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knowledge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Software Enginner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Software Architecture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Java, Kotlin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Cloud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social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network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http://www.gabrielamaral.dev.br/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-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email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gabriel.amaral713@gmail.com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8949240" y="1605240"/>
            <a:ext cx="1166760" cy="116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Named Arguments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013720" y="4777560"/>
            <a:ext cx="3492360" cy="6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7632000" y="2256120"/>
            <a:ext cx="5616000" cy="358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format(name: String, age: Int): String =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"Name: </a:t>
            </a:r>
            <a:r>
              <a:rPr b="0" lang="pt-BR" sz="14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${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name.toUpperCase()</a:t>
            </a:r>
            <a:r>
              <a:rPr b="0" lang="pt-BR" sz="14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}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, Age: </a:t>
            </a:r>
            <a:r>
              <a:rPr b="0" lang="pt-BR" sz="1400" spc="-1" strike="noStrike">
                <a:solidFill>
                  <a:srgbClr val="0037a6"/>
                </a:solidFill>
                <a:latin typeface="JetBrains Mono"/>
                <a:ea typeface="JetBrains Mono"/>
              </a:rPr>
              <a:t>$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age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</a:t>
            </a:r>
            <a:br/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main() {</a:t>
            </a:r>
            <a:br/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println(format(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"Gabriel"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pt-BR" sz="1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30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println(format(name = 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"Gabriel"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age = </a:t>
            </a:r>
            <a:r>
              <a:rPr b="0" lang="pt-BR" sz="1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30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println(format(age = </a:t>
            </a:r>
            <a:r>
              <a:rPr b="0" lang="pt-BR" sz="1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30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name = 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"Gabriel"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))</a:t>
            </a:r>
            <a:br/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i="1" lang="pt-BR" sz="1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//Output</a:t>
            </a:r>
            <a:br/>
            <a:r>
              <a:rPr b="0" i="1" lang="pt-BR" sz="1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Name: GABRIEL, Age: 30.0</a:t>
            </a:r>
            <a:br/>
            <a:r>
              <a:rPr b="0" i="1" lang="pt-BR" sz="1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Name: GABRIEL, Age: 30.0</a:t>
            </a:r>
            <a:br/>
            <a:r>
              <a:rPr b="0" i="1" lang="pt-BR" sz="1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Name: GABRIEL, Age: 30.0</a:t>
            </a:r>
            <a:br/>
            <a:endParaRPr b="0" lang="pt-BR" sz="1400" spc="-1" strike="noStrike">
              <a:latin typeface="Arial"/>
            </a:endParaRPr>
          </a:p>
        </p:txBody>
      </p:sp>
      <p:pic>
        <p:nvPicPr>
          <p:cNvPr id="316" name="Picture 89_1" descr=""/>
          <p:cNvPicPr/>
          <p:nvPr/>
        </p:nvPicPr>
        <p:blipFill>
          <a:blip r:embed="rId1"/>
          <a:stretch/>
        </p:blipFill>
        <p:spPr>
          <a:xfrm>
            <a:off x="792360" y="2841840"/>
            <a:ext cx="1922760" cy="205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7422840" y="1689480"/>
            <a:ext cx="6015960" cy="31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10243e"/>
                </a:solidFill>
                <a:latin typeface="Arial"/>
                <a:ea typeface="DejaVu Sans"/>
              </a:rPr>
              <a:t>Comparação entre aplicações</a:t>
            </a:r>
            <a:endParaRPr b="0" lang="pt-BR" sz="5400" spc="-1" strike="noStrike">
              <a:solidFill>
                <a:srgbClr val="10243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Aplicação Simples com Input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013720" y="4057560"/>
            <a:ext cx="3492360" cy="6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8133120" y="3168000"/>
            <a:ext cx="354816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package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com.itau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main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DejaVu Sans"/>
              </a:rPr>
              <a:t>   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print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"Hello: "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 </a:t>
            </a:r>
            <a:r>
              <a:rPr b="0" i="1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readLine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())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1532160" y="3156840"/>
            <a:ext cx="6491880" cy="358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package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com.itau;</a:t>
            </a:r>
            <a:br/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java.util.Scanner;</a:t>
            </a:r>
            <a:br/>
            <a:br/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Main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static void </a:t>
            </a:r>
            <a:r>
              <a:rPr b="0" lang="pt-BR" sz="1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main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[] args) {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Scanner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new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Scanner(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System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in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System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pt-BR" sz="1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out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.println(</a:t>
            </a:r>
            <a:r>
              <a:rPr b="0" lang="pt-BR" sz="1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"Hello: " 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.nextLine());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pt-BR" sz="1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</a:t>
            </a:r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.close();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pt-BR" sz="1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22" name="Picture 79_4" descr=""/>
          <p:cNvPicPr/>
          <p:nvPr/>
        </p:nvPicPr>
        <p:blipFill>
          <a:blip r:embed="rId1">
            <a:lum bright="-1000" contrast="-1000"/>
          </a:blip>
          <a:srcRect l="0" t="0" r="0" b="28651"/>
          <a:stretch/>
        </p:blipFill>
        <p:spPr>
          <a:xfrm>
            <a:off x="2532960" y="1245240"/>
            <a:ext cx="937800" cy="1293480"/>
          </a:xfrm>
          <a:prstGeom prst="rect">
            <a:avLst/>
          </a:prstGeom>
          <a:ln>
            <a:noFill/>
          </a:ln>
        </p:spPr>
      </p:pic>
      <p:pic>
        <p:nvPicPr>
          <p:cNvPr id="323" name="Picture 77_4" descr=""/>
          <p:cNvPicPr/>
          <p:nvPr/>
        </p:nvPicPr>
        <p:blipFill>
          <a:blip r:embed="rId2"/>
          <a:stretch/>
        </p:blipFill>
        <p:spPr>
          <a:xfrm>
            <a:off x="9412560" y="1408320"/>
            <a:ext cx="1129320" cy="112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40000" y="1797480"/>
            <a:ext cx="706788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Java e Kotlin são ferramentas modernas e altamente aplicáveis na stack tecnológica. </a:t>
            </a:r>
            <a:r>
              <a:rPr b="1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O Kotlin oferece uma jornada mais simples e ágil</a:t>
            </a:r>
            <a:r>
              <a:rPr b="0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, tornando o ciclo de engenharia mais eficiente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Conclusão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326" name="Imagem 12" descr=""/>
          <p:cNvPicPr/>
          <p:nvPr/>
        </p:nvPicPr>
        <p:blipFill>
          <a:blip r:embed="rId1"/>
          <a:stretch/>
        </p:blipFill>
        <p:spPr>
          <a:xfrm>
            <a:off x="8564400" y="1944000"/>
            <a:ext cx="3963240" cy="396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Line 1"/>
          <p:cNvSpPr/>
          <p:nvPr/>
        </p:nvSpPr>
        <p:spPr>
          <a:xfrm>
            <a:off x="5244480" y="2013840"/>
            <a:ext cx="360" cy="3430800"/>
          </a:xfrm>
          <a:prstGeom prst="line">
            <a:avLst/>
          </a:prstGeom>
          <a:ln w="38160">
            <a:solidFill>
              <a:srgbClr val="10243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"/>
          <p:cNvSpPr/>
          <p:nvPr/>
        </p:nvSpPr>
        <p:spPr>
          <a:xfrm>
            <a:off x="6719760" y="2062080"/>
            <a:ext cx="461952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6600" spc="-1" strike="noStrike">
                <a:solidFill>
                  <a:srgbClr val="ff7f00"/>
                </a:solidFill>
                <a:latin typeface="Arial"/>
                <a:ea typeface="DejaVu Sans"/>
              </a:rPr>
              <a:t>#Obrigado</a:t>
            </a:r>
            <a:endParaRPr b="0" lang="pt-BR" sz="66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4343400" y="3029760"/>
            <a:ext cx="503856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_Contatos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5968080" y="4237200"/>
            <a:ext cx="341388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Gabriel Pereira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ff"/>
                </a:solidFill>
                <a:latin typeface="Arial"/>
                <a:ea typeface="DejaVu Sans"/>
                <a:hlinkClick r:id="rId1"/>
              </a:rPr>
              <a:t>gabrielgps2510@gmail.com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Linkedin:gabrielgps25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Github: https://github.com/Gabrielgps25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9382320" y="4237200"/>
            <a:ext cx="341388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Gabriel G. Amaral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ff"/>
                </a:solidFill>
                <a:latin typeface="Arial"/>
                <a:ea typeface="DejaVu Sans"/>
                <a:hlinkClick r:id="rId2"/>
              </a:rPr>
              <a:t>gabriel</a:t>
            </a:r>
            <a:r>
              <a:rPr b="0" lang="pt-BR" sz="1400" spc="-1" strike="noStrike">
                <a:solidFill>
                  <a:srgbClr val="0000ff"/>
                </a:solidFill>
                <a:latin typeface="Arial"/>
                <a:ea typeface="DejaVu Sans"/>
                <a:hlinkClick r:id="rId3"/>
              </a:rPr>
              <a:t>.amaral713@gmail.com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Linkedin:gabrielamaral.dev.br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DejaVu Sans"/>
              </a:rPr>
              <a:t>Github: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https://github.com/ggamaral90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32" name="CustomShape 6"/>
          <p:cNvSpPr/>
          <p:nvPr/>
        </p:nvSpPr>
        <p:spPr>
          <a:xfrm>
            <a:off x="5967720" y="5954760"/>
            <a:ext cx="6715080" cy="142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Exemplos: </a:t>
            </a:r>
            <a:r>
              <a:rPr b="0" lang="pt-BR" sz="1400" spc="-1" strike="noStrike">
                <a:solidFill>
                  <a:srgbClr val="0000ff"/>
                </a:solidFill>
                <a:latin typeface="Arial"/>
                <a:ea typeface="Arial"/>
                <a:hlinkClick r:id="rId4"/>
              </a:rPr>
              <a:t>https://github.com/Gabrielgps25/meetup-kotlin-java-differences-features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Próximos passos: </a:t>
            </a:r>
            <a:r>
              <a:rPr b="0" lang="pt-BR" sz="1400" spc="-1" strike="noStrike">
                <a:solidFill>
                  <a:srgbClr val="0000ff"/>
                </a:solidFill>
                <a:latin typeface="Arial"/>
                <a:ea typeface="Arial"/>
                <a:hlinkClick r:id="rId5"/>
              </a:rPr>
              <a:t>https://play.kotlinlang.org/hands-on/overview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6"/>
          <a:stretch/>
        </p:blipFill>
        <p:spPr>
          <a:xfrm>
            <a:off x="1116000" y="2273760"/>
            <a:ext cx="2916000" cy="295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41560" y="156960"/>
            <a:ext cx="511056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Agenda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936000" y="1584000"/>
            <a:ext cx="12384000" cy="289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1800" spc="-1" strike="noStrike">
                <a:solidFill>
                  <a:srgbClr val="1f497d"/>
                </a:solidFill>
                <a:latin typeface="Arial"/>
                <a:ea typeface="DejaVu Sans"/>
              </a:rPr>
              <a:t>Introdução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solidFill>
                  <a:srgbClr val="1f497d"/>
                </a:solidFill>
                <a:latin typeface="Arial"/>
                <a:ea typeface="DejaVu Sans"/>
              </a:rPr>
              <a:t>Protagonistas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solidFill>
                  <a:srgbClr val="1f497d"/>
                </a:solidFill>
                <a:latin typeface="Arial"/>
                <a:ea typeface="DejaVu Sans"/>
              </a:rPr>
              <a:t>Vantagens do Kotlin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solidFill>
                  <a:srgbClr val="1f497d"/>
                </a:solidFill>
                <a:latin typeface="Arial"/>
                <a:ea typeface="DejaVu Sans"/>
              </a:rPr>
              <a:t>Concisão das Linguagens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solidFill>
                  <a:srgbClr val="1f497d"/>
                </a:solidFill>
                <a:latin typeface="Arial"/>
                <a:ea typeface="DejaVu Sans"/>
              </a:rPr>
              <a:t>Features do Kotlin ausentes no Java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solidFill>
                  <a:srgbClr val="1f497d"/>
                </a:solidFill>
                <a:latin typeface="Arial"/>
                <a:ea typeface="DejaVu Sans"/>
              </a:rPr>
              <a:t>Comparação entre Aplicações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solidFill>
                  <a:srgbClr val="1f497d"/>
                </a:solidFill>
                <a:latin typeface="Arial"/>
                <a:ea typeface="DejaVu Sans"/>
              </a:rPr>
              <a:t>Conclusão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solidFill>
                  <a:srgbClr val="1f497d"/>
                </a:solidFill>
                <a:latin typeface="Arial"/>
                <a:ea typeface="DejaVu Sans"/>
              </a:rPr>
              <a:t>Dúvidas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41560" y="156960"/>
            <a:ext cx="511056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Introdução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6627600" y="1502640"/>
            <a:ext cx="6629760" cy="5744520"/>
          </a:xfrm>
          <a:prstGeom prst="rect">
            <a:avLst/>
          </a:prstGeom>
          <a:noFill/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1440000" y="1833480"/>
            <a:ext cx="7668000" cy="39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O Java é uma linguagem </a:t>
            </a:r>
            <a:r>
              <a:rPr b="1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robusta</a:t>
            </a:r>
            <a:r>
              <a:rPr b="0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 e </a:t>
            </a:r>
            <a:r>
              <a:rPr b="1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escalável</a:t>
            </a:r>
            <a:r>
              <a:rPr b="0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, porém, no Itaú Unibanco, enfrentamos problemas na </a:t>
            </a:r>
            <a:r>
              <a:rPr b="1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concepção </a:t>
            </a:r>
            <a:r>
              <a:rPr b="0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e </a:t>
            </a:r>
            <a:r>
              <a:rPr b="1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manutenção </a:t>
            </a:r>
            <a:r>
              <a:rPr b="0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das aplicações devido a </a:t>
            </a:r>
            <a:r>
              <a:rPr b="1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densidade </a:t>
            </a:r>
            <a:r>
              <a:rPr b="0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e</a:t>
            </a:r>
            <a:r>
              <a:rPr b="1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 verbosidade</a:t>
            </a:r>
            <a:r>
              <a:rPr b="0" lang="pt-BR" sz="3600" spc="-1" strike="noStrike">
                <a:solidFill>
                  <a:srgbClr val="10243e"/>
                </a:solidFill>
                <a:latin typeface="Arial"/>
                <a:ea typeface="DejaVu Sans"/>
              </a:rPr>
              <a:t> da linguagem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6480000" y="2434680"/>
            <a:ext cx="9524520" cy="285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7247880" y="3168000"/>
            <a:ext cx="5928120" cy="180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5400" spc="-1" strike="noStrike">
                <a:solidFill>
                  <a:srgbClr val="10243e"/>
                </a:solidFill>
                <a:latin typeface="Arial"/>
                <a:ea typeface="DejaVu Sans"/>
              </a:rPr>
              <a:t>Protagonistas</a:t>
            </a:r>
            <a:endParaRPr b="0" lang="pt-BR" sz="5400" spc="-1" strike="noStrike">
              <a:solidFill>
                <a:srgbClr val="10243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 1"/>
          <p:cNvSpPr/>
          <p:nvPr/>
        </p:nvSpPr>
        <p:spPr>
          <a:xfrm>
            <a:off x="6694560" y="2928960"/>
            <a:ext cx="360" cy="397368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241560" y="156960"/>
            <a:ext cx="511056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Protagonistas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22" name="Picture 79_0" descr=""/>
          <p:cNvPicPr/>
          <p:nvPr/>
        </p:nvPicPr>
        <p:blipFill>
          <a:blip r:embed="rId1">
            <a:lum bright="-1000"/>
          </a:blip>
          <a:srcRect l="0" t="0" r="0" b="28651"/>
          <a:stretch/>
        </p:blipFill>
        <p:spPr>
          <a:xfrm>
            <a:off x="2531520" y="1635480"/>
            <a:ext cx="937800" cy="129348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1167480" y="3625920"/>
            <a:ext cx="4146840" cy="302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spcBef>
                <a:spcPts val="283"/>
              </a:spcBef>
            </a:pP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Linguagem de programação de propósito geral orientada a objetos e multi-plataforma: “</a:t>
            </a:r>
            <a:r>
              <a:rPr b="1" i="1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write once, run anywhere</a:t>
            </a: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”.</a:t>
            </a:r>
            <a:endParaRPr b="0" lang="pt-BR" sz="1500" spc="-1" strike="noStrike">
              <a:solidFill>
                <a:srgbClr val="1f497d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endParaRPr b="0" lang="pt-BR" sz="1500" spc="-1" strike="noStrike">
              <a:solidFill>
                <a:srgbClr val="1f497d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endParaRPr b="0" lang="pt-BR" sz="1500" spc="-1" strike="noStrike">
              <a:solidFill>
                <a:srgbClr val="1f497d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WenQuanYi Zen Hei Sharp"/>
              </a:rPr>
              <a:t> </a:t>
            </a: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WenQuanYi Zen Hei Sharp"/>
              </a:rPr>
              <a:t>Os aplicativos Java são compilados em um </a:t>
            </a:r>
            <a:r>
              <a:rPr b="1" lang="pt-BR" sz="1500" spc="-1" strike="noStrike">
                <a:solidFill>
                  <a:srgbClr val="1f497d"/>
                </a:solidFill>
                <a:latin typeface="Arial"/>
                <a:ea typeface="WenQuanYi Zen Hei Sharp"/>
              </a:rPr>
              <a:t>código intermediário </a:t>
            </a: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WenQuanYi Zen Hei Sharp"/>
              </a:rPr>
              <a:t>chamado </a:t>
            </a:r>
            <a:r>
              <a:rPr b="1" lang="pt-BR" sz="1500" spc="-1" strike="noStrike">
                <a:solidFill>
                  <a:srgbClr val="1f497d"/>
                </a:solidFill>
                <a:latin typeface="Arial"/>
                <a:ea typeface="WenQuanYi Zen Hei Sharp"/>
              </a:rPr>
              <a:t>bytecode</a:t>
            </a: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WenQuanYi Zen Hei Sharp"/>
              </a:rPr>
              <a:t>, este pode ser executado em qualquer máquina virtual Java (JVM), independentemente da arquitetura do computador subjacente.</a:t>
            </a:r>
            <a:endParaRPr b="0" lang="pt-BR" sz="1500" spc="-1" strike="noStrike">
              <a:solidFill>
                <a:srgbClr val="1f497d"/>
              </a:solidFill>
              <a:latin typeface="Arial"/>
            </a:endParaRPr>
          </a:p>
        </p:txBody>
      </p:sp>
      <p:pic>
        <p:nvPicPr>
          <p:cNvPr id="224" name="Picture 77_0" descr="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9411120" y="1798560"/>
            <a:ext cx="1129320" cy="1129320"/>
          </a:xfrm>
          <a:prstGeom prst="rect">
            <a:avLst/>
          </a:prstGeom>
          <a:ln>
            <a:noFill/>
          </a:ln>
        </p:spPr>
      </p:pic>
      <p:sp>
        <p:nvSpPr>
          <p:cNvPr id="225" name="CustomShape 4"/>
          <p:cNvSpPr/>
          <p:nvPr/>
        </p:nvSpPr>
        <p:spPr>
          <a:xfrm>
            <a:off x="8116920" y="3625920"/>
            <a:ext cx="4281120" cy="259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spcBef>
                <a:spcPts val="283"/>
              </a:spcBef>
            </a:pP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Linguagem de programação de propósito geral, </a:t>
            </a:r>
            <a:r>
              <a:rPr b="1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multi-plataforma</a:t>
            </a: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, </a:t>
            </a:r>
            <a:r>
              <a:rPr b="1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estaticamente tipada</a:t>
            </a: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 e com </a:t>
            </a:r>
            <a:r>
              <a:rPr b="1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inferência de tipo</a:t>
            </a: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;</a:t>
            </a:r>
            <a:endParaRPr b="0" lang="pt-BR" sz="1500" spc="-1" strike="noStrike">
              <a:solidFill>
                <a:srgbClr val="8b8c8d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endParaRPr b="0" lang="pt-BR" sz="1500" spc="-1" strike="noStrike">
              <a:solidFill>
                <a:srgbClr val="8b8c8d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endParaRPr b="0" lang="pt-BR" sz="1500" spc="-1" strike="noStrike">
              <a:solidFill>
                <a:srgbClr val="8b8c8d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WenQuanYi Zen Hei Sharp"/>
              </a:rPr>
              <a:t>Projetado para interoperar com Java, visa principalmente a JVM, mas também compila para JavaScript (ex.: React) ou código nativo Android e/ou iOS (via LLVM);</a:t>
            </a:r>
            <a:endParaRPr b="0" lang="pt-BR" sz="1500" spc="-1" strike="noStrike">
              <a:solidFill>
                <a:srgbClr val="8b8c8d"/>
              </a:solid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6627600" y="1502640"/>
            <a:ext cx="6629760" cy="5744520"/>
          </a:xfrm>
          <a:prstGeom prst="rect">
            <a:avLst/>
          </a:prstGeom>
          <a:noFill/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241560" y="156960"/>
            <a:ext cx="511056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Protagonistas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28" name="Picture 79" descr=""/>
          <p:cNvPicPr/>
          <p:nvPr/>
        </p:nvPicPr>
        <p:blipFill>
          <a:blip r:embed="rId1">
            <a:lum bright="-1000"/>
            <a:alphaModFix amt="40000"/>
          </a:blip>
          <a:srcRect l="0" t="0" r="0" b="28651"/>
          <a:stretch/>
        </p:blipFill>
        <p:spPr>
          <a:xfrm>
            <a:off x="2531520" y="1635480"/>
            <a:ext cx="937800" cy="129348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1167480" y="3625920"/>
            <a:ext cx="4146840" cy="302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spcBef>
                <a:spcPts val="283"/>
              </a:spcBef>
            </a:pP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Linguagem de programação de propósito geral orientada a objetos e multi-plataforma: “</a:t>
            </a:r>
            <a:r>
              <a:rPr b="1" i="1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write once, run anywhere</a:t>
            </a: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DejaVu Sans"/>
              </a:rPr>
              <a:t>”.</a:t>
            </a:r>
            <a:endParaRPr b="0" lang="pt-BR" sz="1500" spc="-1" strike="noStrike">
              <a:solidFill>
                <a:srgbClr val="8b8c8d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endParaRPr b="0" lang="pt-BR" sz="1500" spc="-1" strike="noStrike">
              <a:solidFill>
                <a:srgbClr val="8b8c8d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endParaRPr b="0" lang="pt-BR" sz="1500" spc="-1" strike="noStrike">
              <a:solidFill>
                <a:srgbClr val="8b8c8d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WenQuanYi Zen Hei Sharp"/>
              </a:rPr>
              <a:t> </a:t>
            </a: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WenQuanYi Zen Hei Sharp"/>
              </a:rPr>
              <a:t>Os aplicativos Java são compilados em um </a:t>
            </a:r>
            <a:r>
              <a:rPr b="1" lang="pt-BR" sz="1500" spc="-1" strike="noStrike">
                <a:solidFill>
                  <a:srgbClr val="8b8c8d"/>
                </a:solidFill>
                <a:latin typeface="Arial"/>
                <a:ea typeface="WenQuanYi Zen Hei Sharp"/>
              </a:rPr>
              <a:t>código intermediário </a:t>
            </a: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WenQuanYi Zen Hei Sharp"/>
              </a:rPr>
              <a:t>chamado </a:t>
            </a:r>
            <a:r>
              <a:rPr b="1" lang="pt-BR" sz="1500" spc="-1" strike="noStrike">
                <a:solidFill>
                  <a:srgbClr val="8b8c8d"/>
                </a:solidFill>
                <a:latin typeface="Arial"/>
                <a:ea typeface="WenQuanYi Zen Hei Sharp"/>
              </a:rPr>
              <a:t>bytecode</a:t>
            </a:r>
            <a:r>
              <a:rPr b="0" lang="pt-BR" sz="1500" spc="-1" strike="noStrike">
                <a:solidFill>
                  <a:srgbClr val="8b8c8d"/>
                </a:solidFill>
                <a:latin typeface="Arial"/>
                <a:ea typeface="WenQuanYi Zen Hei Sharp"/>
              </a:rPr>
              <a:t>, este pode ser executado em qualquer máquina virtual Java (JVM), independentemente da arquitetura do computador subjacente.</a:t>
            </a:r>
            <a:endParaRPr b="0" lang="pt-BR" sz="1500" spc="-1" strike="noStrike">
              <a:solidFill>
                <a:srgbClr val="8b8c8d"/>
              </a:solidFill>
              <a:latin typeface="Arial"/>
            </a:endParaRPr>
          </a:p>
        </p:txBody>
      </p:sp>
      <p:pic>
        <p:nvPicPr>
          <p:cNvPr id="230" name="Picture 77" descr=""/>
          <p:cNvPicPr/>
          <p:nvPr/>
        </p:nvPicPr>
        <p:blipFill>
          <a:blip r:embed="rId2"/>
          <a:stretch/>
        </p:blipFill>
        <p:spPr>
          <a:xfrm>
            <a:off x="9411120" y="1798560"/>
            <a:ext cx="1129320" cy="1129320"/>
          </a:xfrm>
          <a:prstGeom prst="rect">
            <a:avLst/>
          </a:prstGeom>
          <a:ln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8116920" y="3625920"/>
            <a:ext cx="4281120" cy="259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spcBef>
                <a:spcPts val="283"/>
              </a:spcBef>
            </a:pP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Linguagem de programação de propósito geral, </a:t>
            </a:r>
            <a:r>
              <a:rPr b="1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multi-plataforma</a:t>
            </a: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, </a:t>
            </a:r>
            <a:r>
              <a:rPr b="1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estaticamente tipada</a:t>
            </a: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 e com </a:t>
            </a:r>
            <a:r>
              <a:rPr b="1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inferência de tipo</a:t>
            </a: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DejaVu Sans"/>
              </a:rPr>
              <a:t>;</a:t>
            </a:r>
            <a:endParaRPr b="0" lang="pt-BR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endParaRPr b="0" lang="pt-BR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endParaRPr b="0" lang="pt-BR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83"/>
              </a:spcBef>
            </a:pPr>
            <a:r>
              <a:rPr b="0" lang="pt-BR" sz="1500" spc="-1" strike="noStrike">
                <a:solidFill>
                  <a:srgbClr val="1f497d"/>
                </a:solidFill>
                <a:latin typeface="Arial"/>
                <a:ea typeface="WenQuanYi Zen Hei Sharp"/>
              </a:rPr>
              <a:t>Projetado para interoperar com Java, visa principalmente a JVM, mas também compila para JavaScript (ex.: React) ou código nativo Android e/ou iOS (via LLVM);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32" name="Line 4"/>
          <p:cNvSpPr/>
          <p:nvPr/>
        </p:nvSpPr>
        <p:spPr>
          <a:xfrm>
            <a:off x="6694920" y="2928960"/>
            <a:ext cx="360" cy="397368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247880" y="3168000"/>
            <a:ext cx="5928120" cy="180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5400" spc="-1" strike="noStrike">
                <a:solidFill>
                  <a:srgbClr val="10243e"/>
                </a:solidFill>
                <a:latin typeface="Arial"/>
                <a:ea typeface="DejaVu Sans"/>
              </a:rPr>
              <a:t>Vantagens</a:t>
            </a:r>
            <a:endParaRPr b="0" lang="pt-BR" sz="5400" spc="-1" strike="noStrike">
              <a:solidFill>
                <a:srgbClr val="10243e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5400" spc="-1" strike="noStrike">
                <a:solidFill>
                  <a:srgbClr val="10243e"/>
                </a:solidFill>
                <a:latin typeface="Arial"/>
                <a:ea typeface="DejaVu Sans"/>
              </a:rPr>
              <a:t>do Kotlin</a:t>
            </a:r>
            <a:endParaRPr b="0" lang="pt-BR" sz="5400" spc="-1" strike="noStrike">
              <a:solidFill>
                <a:srgbClr val="10243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41560" y="156960"/>
            <a:ext cx="9433080" cy="61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1f497d"/>
                </a:solidFill>
                <a:latin typeface="Arial"/>
                <a:ea typeface="DejaVu Sans"/>
              </a:rPr>
              <a:t>Interoperabilidade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7945200" y="3360600"/>
            <a:ext cx="5374800" cy="30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java.util.HashSet </a:t>
            </a:r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Kotlin calling Java Code</a:t>
            </a:r>
            <a:br/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3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main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val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colors = HashSet&lt;String&gt;() </a:t>
            </a:r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Kotlin calling Java Code</a:t>
            </a:r>
            <a:br/>
            <a:br/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colors.add(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"red"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colors.add(</a:t>
            </a:r>
            <a:r>
              <a:rPr b="0" lang="pt-BR" sz="13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"green"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for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(color </a:t>
            </a: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colors) {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println(color)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System.out.println(color) </a:t>
            </a:r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Kotlin calling Java Code</a:t>
            </a:r>
            <a:br/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	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endParaRPr b="0" lang="pt-BR" sz="1300" spc="-1" strike="noStrike">
              <a:latin typeface="Arial"/>
            </a:endParaRPr>
          </a:p>
        </p:txBody>
      </p:sp>
      <p:sp>
        <p:nvSpPr>
          <p:cNvPr id="236" name="Line 3"/>
          <p:cNvSpPr/>
          <p:nvPr/>
        </p:nvSpPr>
        <p:spPr>
          <a:xfrm>
            <a:off x="6694560" y="2931480"/>
            <a:ext cx="360" cy="3973680"/>
          </a:xfrm>
          <a:prstGeom prst="line">
            <a:avLst/>
          </a:prstGeom>
          <a:ln w="93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Picture 79_1" descr=""/>
          <p:cNvPicPr/>
          <p:nvPr/>
        </p:nvPicPr>
        <p:blipFill>
          <a:blip r:embed="rId1">
            <a:lum bright="-1000"/>
          </a:blip>
          <a:srcRect l="0" t="0" r="0" b="28651"/>
          <a:stretch/>
        </p:blipFill>
        <p:spPr>
          <a:xfrm>
            <a:off x="2531880" y="1638000"/>
            <a:ext cx="937800" cy="1293480"/>
          </a:xfrm>
          <a:prstGeom prst="rect">
            <a:avLst/>
          </a:prstGeom>
          <a:ln>
            <a:noFill/>
          </a:ln>
        </p:spPr>
      </p:pic>
      <p:pic>
        <p:nvPicPr>
          <p:cNvPr id="238" name="Picture 77_1" descr=""/>
          <p:cNvPicPr/>
          <p:nvPr/>
        </p:nvPicPr>
        <p:blipFill>
          <a:blip r:embed="rId2"/>
          <a:stretch/>
        </p:blipFill>
        <p:spPr>
          <a:xfrm>
            <a:off x="9411480" y="1801080"/>
            <a:ext cx="1129320" cy="1129320"/>
          </a:xfrm>
          <a:prstGeom prst="rect">
            <a:avLst/>
          </a:prstGeom>
          <a:ln>
            <a:noFill/>
          </a:ln>
        </p:spPr>
      </p:pic>
      <p:sp>
        <p:nvSpPr>
          <p:cNvPr id="239" name="TextShape 4"/>
          <p:cNvSpPr txBox="1"/>
          <p:nvPr/>
        </p:nvSpPr>
        <p:spPr>
          <a:xfrm>
            <a:off x="1296000" y="3312000"/>
            <a:ext cx="5328000" cy="4089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com.soujava.interop.KotlinUtil class</a:t>
            </a:r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package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com.soujava.interop</a:t>
            </a:r>
            <a:br/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java.time.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Instant</a:t>
            </a:r>
            <a:br/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class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KotlinUtil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 </a:t>
            </a:r>
            <a:r>
              <a:rPr b="0" lang="pt-BR" sz="13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getTime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():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Instant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Instant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.now()</a:t>
            </a:r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endParaRPr b="0" lang="pt-BR" sz="1300" spc="-1" strike="noStrike">
              <a:latin typeface="Arial"/>
            </a:endParaRPr>
          </a:p>
          <a:p>
            <a:endParaRPr b="0" lang="pt-BR" sz="1300" spc="-1" strike="noStrike">
              <a:latin typeface="Arial"/>
            </a:endParaRPr>
          </a:p>
          <a:p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com.soujava.interop.JavaClass</a:t>
            </a:r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package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com.soujava.interop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java.time.Instant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JavaClass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KotlinUtil </a:t>
            </a:r>
            <a:r>
              <a:rPr b="0" lang="pt-BR" sz="13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u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3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new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KotlinUtil(); </a:t>
            </a:r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Java calling Kotlin Code</a:t>
            </a:r>
            <a:br/>
            <a:r>
              <a:rPr b="0" i="1" lang="pt-BR" sz="13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    </a:t>
            </a:r>
            <a:r>
              <a:rPr b="0" lang="pt-BR" sz="13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Instant </a:t>
            </a:r>
            <a:r>
              <a:rPr b="0" lang="pt-BR" sz="13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i 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pt-BR" sz="13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u</a:t>
            </a:r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.getTime();</a:t>
            </a:r>
            <a:br/>
            <a:br/>
            <a:r>
              <a:rPr b="0" lang="pt-BR" sz="13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2021-02-05T11:14:59Z</dcterms:created>
  <dc:creator/>
  <dc:description/>
  <dc:language>pt-BR</dc:language>
  <cp:lastModifiedBy/>
  <dcterms:modified xsi:type="dcterms:W3CDTF">2021-03-23T19:13:10Z</dcterms:modified>
  <cp:revision>172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MSIP_Label_4fc996bf-6aee-415c-aa4c-e35ad0009c67_ActionId">
    <vt:lpwstr>d4ab3e3e-ddce-4a5e-95ff-8f84152b59b2</vt:lpwstr>
  </property>
  <property fmtid="{D5CDD505-2E9C-101B-9397-08002B2CF9AE}" pid="8" name="MSIP_Label_4fc996bf-6aee-415c-aa4c-e35ad0009c67_Application">
    <vt:lpwstr>Microsoft Azure Information Protection</vt:lpwstr>
  </property>
  <property fmtid="{D5CDD505-2E9C-101B-9397-08002B2CF9AE}" pid="9" name="MSIP_Label_4fc996bf-6aee-415c-aa4c-e35ad0009c67_Enabled">
    <vt:lpwstr>True</vt:lpwstr>
  </property>
  <property fmtid="{D5CDD505-2E9C-101B-9397-08002B2CF9AE}" pid="10" name="MSIP_Label_4fc996bf-6aee-415c-aa4c-e35ad0009c67_Extended_MSFT_Method">
    <vt:lpwstr>Automatic</vt:lpwstr>
  </property>
  <property fmtid="{D5CDD505-2E9C-101B-9397-08002B2CF9AE}" pid="11" name="MSIP_Label_4fc996bf-6aee-415c-aa4c-e35ad0009c67_Name">
    <vt:lpwstr>Compartilhamento Interno</vt:lpwstr>
  </property>
  <property fmtid="{D5CDD505-2E9C-101B-9397-08002B2CF9AE}" pid="12" name="MSIP_Label_4fc996bf-6aee-415c-aa4c-e35ad0009c67_Owner">
    <vt:lpwstr>luiz.cristina@itau-unibanco.com.br</vt:lpwstr>
  </property>
  <property fmtid="{D5CDD505-2E9C-101B-9397-08002B2CF9AE}" pid="13" name="MSIP_Label_4fc996bf-6aee-415c-aa4c-e35ad0009c67_Parent">
    <vt:lpwstr>7bc6e253-7033-4299-b83e-6575a0ec40c3</vt:lpwstr>
  </property>
  <property fmtid="{D5CDD505-2E9C-101B-9397-08002B2CF9AE}" pid="14" name="MSIP_Label_4fc996bf-6aee-415c-aa4c-e35ad0009c67_SetDate">
    <vt:lpwstr>2021-02-19T17:58:58.5393893Z</vt:lpwstr>
  </property>
  <property fmtid="{D5CDD505-2E9C-101B-9397-08002B2CF9AE}" pid="15" name="MSIP_Label_4fc996bf-6aee-415c-aa4c-e35ad0009c67_SiteId">
    <vt:lpwstr>591669a0-183f-49a5-98f4-9aa0d0b63d81</vt:lpwstr>
  </property>
  <property fmtid="{D5CDD505-2E9C-101B-9397-08002B2CF9AE}" pid="16" name="MSIP_Label_7bc6e253-7033-4299-b83e-6575a0ec40c3_ActionId">
    <vt:lpwstr>d4ab3e3e-ddce-4a5e-95ff-8f84152b59b2</vt:lpwstr>
  </property>
  <property fmtid="{D5CDD505-2E9C-101B-9397-08002B2CF9AE}" pid="17" name="MSIP_Label_7bc6e253-7033-4299-b83e-6575a0ec40c3_Application">
    <vt:lpwstr>Microsoft Azure Information Protection</vt:lpwstr>
  </property>
  <property fmtid="{D5CDD505-2E9C-101B-9397-08002B2CF9AE}" pid="18" name="MSIP_Label_7bc6e253-7033-4299-b83e-6575a0ec40c3_Enabled">
    <vt:lpwstr>True</vt:lpwstr>
  </property>
  <property fmtid="{D5CDD505-2E9C-101B-9397-08002B2CF9AE}" pid="19" name="MSIP_Label_7bc6e253-7033-4299-b83e-6575a0ec40c3_Extended_MSFT_Method">
    <vt:lpwstr>Automatic</vt:lpwstr>
  </property>
  <property fmtid="{D5CDD505-2E9C-101B-9397-08002B2CF9AE}" pid="20" name="MSIP_Label_7bc6e253-7033-4299-b83e-6575a0ec40c3_Name">
    <vt:lpwstr>Corporativo</vt:lpwstr>
  </property>
  <property fmtid="{D5CDD505-2E9C-101B-9397-08002B2CF9AE}" pid="21" name="MSIP_Label_7bc6e253-7033-4299-b83e-6575a0ec40c3_Owner">
    <vt:lpwstr>luiz.cristina@itau-unibanco.com.br</vt:lpwstr>
  </property>
  <property fmtid="{D5CDD505-2E9C-101B-9397-08002B2CF9AE}" pid="22" name="MSIP_Label_7bc6e253-7033-4299-b83e-6575a0ec40c3_SetDate">
    <vt:lpwstr>2021-02-19T17:58:58.5393893Z</vt:lpwstr>
  </property>
  <property fmtid="{D5CDD505-2E9C-101B-9397-08002B2CF9AE}" pid="23" name="MSIP_Label_7bc6e253-7033-4299-b83e-6575a0ec40c3_SiteId">
    <vt:lpwstr>591669a0-183f-49a5-98f4-9aa0d0b63d81</vt:lpwstr>
  </property>
  <property fmtid="{D5CDD505-2E9C-101B-9397-08002B2CF9AE}" pid="24" name="Notes">
    <vt:i4>17</vt:i4>
  </property>
  <property fmtid="{D5CDD505-2E9C-101B-9397-08002B2CF9AE}" pid="25" name="PresentationFormat">
    <vt:lpwstr>Custom</vt:lpwstr>
  </property>
  <property fmtid="{D5CDD505-2E9C-101B-9397-08002B2CF9AE}" pid="26" name="ScaleCrop">
    <vt:bool>0</vt:bool>
  </property>
  <property fmtid="{D5CDD505-2E9C-101B-9397-08002B2CF9AE}" pid="27" name="Sensitivity">
    <vt:lpwstr>Corporativo Compartilhamento Interno</vt:lpwstr>
  </property>
  <property fmtid="{D5CDD505-2E9C-101B-9397-08002B2CF9AE}" pid="28" name="ShareDoc">
    <vt:bool>0</vt:bool>
  </property>
  <property fmtid="{D5CDD505-2E9C-101B-9397-08002B2CF9AE}" pid="29" name="Slides">
    <vt:i4>20</vt:i4>
  </property>
</Properties>
</file>